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1" r:id="rId2"/>
    <p:sldId id="262" r:id="rId3"/>
    <p:sldId id="263" r:id="rId4"/>
    <p:sldId id="264" r:id="rId5"/>
    <p:sldId id="265" r:id="rId6"/>
    <p:sldId id="257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3CB40-F107-433E-ADA8-DA28045083E3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22651-A451-44EA-A3F9-69CE17F6BF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303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81027-1998-4BE0-A5EE-E6E6C3B372DC}" type="slidenum">
              <a:rPr lang="en-US" altLang="en-US" smtClean="0">
                <a:ea typeface="ＭＳ Ｐゴシック" pitchFamily="34" charset="-128"/>
              </a:rPr>
              <a:pPr/>
              <a:t>1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  <a:p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31950D-C086-4643-B4D5-E37B86A82192}" type="slidenum">
              <a:rPr lang="en-US" altLang="en-US" smtClean="0">
                <a:ea typeface="ＭＳ Ｐゴシック" pitchFamily="34" charset="-128"/>
              </a:rPr>
              <a:pPr/>
              <a:t>3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FD5CE3-16B1-4854-8BFE-9CDCAC8619B7}" type="slidenum">
              <a:rPr lang="en-US" altLang="en-US" smtClean="0">
                <a:ea typeface="ＭＳ Ｐゴシック" pitchFamily="34" charset="-128"/>
              </a:rPr>
              <a:pPr/>
              <a:t>4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3E14E3-0EB6-48DC-BC58-53477477D498}" type="slidenum">
              <a:rPr lang="en-US" altLang="en-US" smtClean="0">
                <a:ea typeface="ＭＳ Ｐゴシック" pitchFamily="34" charset="-128"/>
              </a:rPr>
              <a:pPr/>
              <a:t>5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EB5C2ED-4700-42EA-86E8-A4287181E6F3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BDFB542-E225-4147-89B2-86509184F5D2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2C50B-C367-494D-B666-44DB867AC088}" type="slidenum">
              <a:rPr lang="en-GB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9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F461-0694-4A0E-8E02-988125C9ABD1}" type="slidenum">
              <a:rPr lang="en-GB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4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22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0" name="Freeform 27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2325-0208-47D4-AB2C-6BFAA3BD9ABB}" type="slidenum">
              <a:rPr lang="en-GB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09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FE88E-2315-4EA6-A262-5534729C2658}" type="slidenum">
              <a:rPr lang="en-GB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41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6248-4C83-4177-98C1-43120EB192FE}" type="slidenum">
              <a:rPr lang="en-GB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1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A694-ABEF-4CB1-AF2D-C18C7466012D}" type="slidenum">
              <a:rPr lang="en-GB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30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A7C98-A52F-4834-B8C2-9C888D8BCEB7}" type="slidenum">
              <a:rPr lang="en-GB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16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ABC5-37E6-4C3A-9999-1A783BF78083}" type="slidenum">
              <a:rPr lang="en-GB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9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2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8" name="Freeform 27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03AA-CE99-4531-BDEC-5A5D067BCEA0}" type="slidenum">
              <a:rPr lang="en-GB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64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1" name="Freeform 27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1AE8-2F40-42C2-BE8D-6CF340AA410D}" type="slidenum">
              <a:rPr lang="en-GB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87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2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1" name="Freeform 21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DBED-5688-48F3-90F2-654EE8178F92}" type="slidenum">
              <a:rPr lang="en-GB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63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3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3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3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03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C07B2-6590-44F8-A662-370FAAACAFF5}" type="datetime1">
              <a:rPr lang="en-US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6/20/2018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88543E-10DF-40F4-A435-F3A83A0A108F}" type="slidenum">
              <a:rPr lang="en-US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" descr="logoNU_TOP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3538" y="312738"/>
            <a:ext cx="243046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89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logoNU_TO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3538" y="312738"/>
            <a:ext cx="2430462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S:\Active Forth\Promotion Photos\300 Hou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363663"/>
            <a:ext cx="6415087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600075" y="404813"/>
            <a:ext cx="5905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200" b="1" dirty="0">
                <a:solidFill>
                  <a:schemeClr val="bg1"/>
                </a:solidFill>
              </a:rPr>
              <a:t>Active Forth: Exercise Referral Programme</a:t>
            </a:r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1349375" y="4806950"/>
            <a:ext cx="48244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 b="1">
                <a:solidFill>
                  <a:schemeClr val="bg1"/>
                </a:solidFill>
              </a:rPr>
              <a:t>Scott Burton</a:t>
            </a:r>
          </a:p>
          <a:p>
            <a:r>
              <a:rPr lang="en-GB" altLang="en-US" sz="2800" b="1">
                <a:solidFill>
                  <a:schemeClr val="bg1"/>
                </a:solidFill>
              </a:rPr>
              <a:t>Physical Activity Coordinator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611188" y="1738313"/>
            <a:ext cx="7408862" cy="4425950"/>
          </a:xfrm>
        </p:spPr>
        <p:txBody>
          <a:bodyPr/>
          <a:lstStyle/>
          <a:p>
            <a:r>
              <a:rPr lang="en-GB" altLang="en-US" smtClean="0"/>
              <a:t>Charitable Organisation</a:t>
            </a:r>
          </a:p>
          <a:p>
            <a:r>
              <a:rPr lang="en-GB" altLang="en-US" smtClean="0"/>
              <a:t>Step Forth Walking Programme</a:t>
            </a:r>
          </a:p>
          <a:p>
            <a:pPr lvl="1"/>
            <a:r>
              <a:rPr lang="en-GB" altLang="en-US" smtClean="0"/>
              <a:t>Health Walks</a:t>
            </a:r>
          </a:p>
          <a:p>
            <a:pPr lvl="1"/>
            <a:r>
              <a:rPr lang="en-GB" altLang="en-US" smtClean="0"/>
              <a:t>Nordic Walking</a:t>
            </a:r>
          </a:p>
          <a:p>
            <a:pPr lvl="1"/>
            <a:r>
              <a:rPr lang="en-GB" altLang="en-US" smtClean="0"/>
              <a:t>Buggy Walking Groups</a:t>
            </a:r>
          </a:p>
          <a:p>
            <a:r>
              <a:rPr lang="en-GB" altLang="en-US" smtClean="0"/>
              <a:t>Health &amp; Fitness</a:t>
            </a:r>
          </a:p>
          <a:p>
            <a:r>
              <a:rPr lang="en-GB" altLang="en-US" smtClean="0"/>
              <a:t>Libraries</a:t>
            </a:r>
          </a:p>
          <a:p>
            <a:r>
              <a:rPr lang="en-GB" altLang="en-US" smtClean="0"/>
              <a:t>Parks</a:t>
            </a:r>
          </a:p>
          <a:p>
            <a:r>
              <a:rPr lang="en-GB" altLang="en-US" smtClean="0"/>
              <a:t>Active Schools</a:t>
            </a:r>
          </a:p>
          <a:p>
            <a:r>
              <a:rPr lang="en-GB" altLang="en-US" smtClean="0"/>
              <a:t>Sports Development</a:t>
            </a:r>
          </a:p>
          <a:p>
            <a:r>
              <a:rPr lang="en-GB" altLang="en-US" smtClean="0"/>
              <a:t>The Kelpies!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-468313" y="333375"/>
            <a:ext cx="8229601" cy="1252538"/>
          </a:xfrm>
        </p:spPr>
        <p:txBody>
          <a:bodyPr/>
          <a:lstStyle/>
          <a:p>
            <a:r>
              <a:rPr lang="en-GB" altLang="en-US" b="1" smtClean="0"/>
              <a:t>Falkirk Community Trust</a:t>
            </a:r>
          </a:p>
        </p:txBody>
      </p:sp>
      <p:pic>
        <p:nvPicPr>
          <p:cNvPr id="14340" name="Picture 3" descr="S:\Active Forth\Promotion Photos\lottery walk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636838"/>
            <a:ext cx="5018088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Active Forth (Falkirk Exercise Referral Programme)</a:t>
            </a:r>
          </a:p>
          <a:p>
            <a:pPr eaLnBrk="1" hangingPunct="1"/>
            <a:r>
              <a:rPr lang="en-US" altLang="en-US" smtClean="0"/>
              <a:t>Exercise Referral Programmes in Scotland</a:t>
            </a:r>
          </a:p>
          <a:p>
            <a:pPr eaLnBrk="1" hangingPunct="1"/>
            <a:r>
              <a:rPr lang="en-US" altLang="en-US" smtClean="0"/>
              <a:t>What are they?</a:t>
            </a:r>
          </a:p>
          <a:p>
            <a:pPr eaLnBrk="1" hangingPunct="1"/>
            <a:r>
              <a:rPr lang="en-US" altLang="en-US" smtClean="0"/>
              <a:t>Why do we need them?</a:t>
            </a:r>
          </a:p>
          <a:p>
            <a:pPr eaLnBrk="1" hangingPunct="1"/>
            <a:r>
              <a:rPr lang="en-US" altLang="en-US" smtClean="0"/>
              <a:t>Who are referred to us?</a:t>
            </a:r>
          </a:p>
          <a:p>
            <a:pPr eaLnBrk="1" hangingPunct="1"/>
            <a:r>
              <a:rPr lang="en-US" altLang="en-US" smtClean="0"/>
              <a:t>Modes of Exercise</a:t>
            </a:r>
          </a:p>
          <a:p>
            <a:pPr eaLnBrk="1" hangingPunct="1"/>
            <a:r>
              <a:rPr lang="en-US" altLang="en-US" smtClean="0"/>
              <a:t>Research Data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1252538"/>
          </a:xfrm>
        </p:spPr>
        <p:txBody>
          <a:bodyPr anchor="t"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You Don’t Know What You Don’t Know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43438" y="3514725"/>
            <a:ext cx="4105275" cy="3343275"/>
            <a:chOff x="4643438" y="3644900"/>
            <a:chExt cx="4105026" cy="3342720"/>
          </a:xfrm>
        </p:grpSpPr>
        <p:pic>
          <p:nvPicPr>
            <p:cNvPr id="15365" name="Picture 4" descr="S:\Active Forth\Promotion Photos\Stacey Class (3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8" y="3644900"/>
              <a:ext cx="3965575" cy="297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643438" y="6617794"/>
              <a:ext cx="4105026" cy="3698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accent2"/>
                  </a:solidFill>
                  <a:latin typeface="+mn-lt"/>
                </a:rPr>
                <a:t>Active Forth Circuit Class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6126163" cy="4319588"/>
          </a:xfrm>
        </p:spPr>
        <p:txBody>
          <a:bodyPr/>
          <a:lstStyle/>
          <a:p>
            <a:pPr eaLnBrk="1" hangingPunct="1"/>
            <a:r>
              <a:rPr lang="en-GB" altLang="en-US" smtClean="0"/>
              <a:t>Referred by health professional</a:t>
            </a:r>
          </a:p>
          <a:p>
            <a:pPr eaLnBrk="1" hangingPunct="1"/>
            <a:r>
              <a:rPr lang="en-GB" altLang="en-US" smtClean="0"/>
              <a:t>Length- 12-24 weeks</a:t>
            </a:r>
          </a:p>
          <a:p>
            <a:pPr eaLnBrk="1" hangingPunct="1"/>
            <a:r>
              <a:rPr lang="en-GB" altLang="en-US" smtClean="0"/>
              <a:t>Personalised exercise programme</a:t>
            </a:r>
          </a:p>
          <a:p>
            <a:pPr eaLnBrk="1" hangingPunct="1"/>
            <a:r>
              <a:rPr lang="en-GB" altLang="en-US" smtClean="0"/>
              <a:t>Reviews throughout</a:t>
            </a:r>
          </a:p>
          <a:p>
            <a:pPr eaLnBrk="1" hangingPunct="1"/>
            <a:r>
              <a:rPr lang="en-GB" altLang="en-US" smtClean="0"/>
              <a:t>Classes: Otago, Strength &amp; Balance</a:t>
            </a:r>
          </a:p>
          <a:p>
            <a:pPr eaLnBrk="1" hangingPunct="1"/>
            <a:r>
              <a:rPr lang="en-GB" altLang="en-US" smtClean="0"/>
              <a:t>Aquafit, Walking Netball, Hydropool</a:t>
            </a:r>
          </a:p>
          <a:p>
            <a:pPr eaLnBrk="1" hangingPunct="1"/>
            <a:r>
              <a:rPr lang="en-GB" altLang="en-US" smtClean="0"/>
              <a:t>Available to all patients and determined    by their health professional and exercise specialist</a:t>
            </a:r>
          </a:p>
          <a:p>
            <a:pPr eaLnBrk="1" hangingPunct="1"/>
            <a:endParaRPr lang="en-GB" altLang="en-US" sz="1200" smtClean="0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8229600" cy="1252538"/>
          </a:xfrm>
        </p:spPr>
        <p:txBody>
          <a:bodyPr anchor="t"/>
          <a:lstStyle/>
          <a:p>
            <a:pPr eaLnBrk="1" hangingPunct="1"/>
            <a:r>
              <a:rPr lang="en-US" altLang="en-US" b="1" smtClean="0"/>
              <a:t>Our Referral Process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80063" y="2276475"/>
            <a:ext cx="3400425" cy="3816350"/>
            <a:chOff x="5652120" y="1556792"/>
            <a:chExt cx="3394101" cy="2914908"/>
          </a:xfrm>
        </p:grpSpPr>
        <p:pic>
          <p:nvPicPr>
            <p:cNvPr id="16389" name="Picture 81" descr="S:\Active Forth\Promotion Photos\AF Omni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1556792"/>
              <a:ext cx="3394101" cy="254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5723424" y="4103093"/>
              <a:ext cx="3322797" cy="368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accent2"/>
                  </a:solidFill>
                  <a:latin typeface="+mn-lt"/>
                </a:rPr>
                <a:t>Active Forth Omnia gym class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68313" y="1773238"/>
            <a:ext cx="8280400" cy="47513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Cardiac Rehab- 12 weeks</a:t>
            </a:r>
          </a:p>
          <a:p>
            <a:pPr eaLnBrk="1" hangingPunct="1"/>
            <a:r>
              <a:rPr lang="en-US" altLang="en-US" sz="2800" smtClean="0"/>
              <a:t>Pulmonary Rehab- 12 weeks</a:t>
            </a:r>
          </a:p>
          <a:p>
            <a:pPr eaLnBrk="1" hangingPunct="1"/>
            <a:r>
              <a:rPr lang="en-US" altLang="en-US" sz="2800" smtClean="0"/>
              <a:t>Otago- 6-12 weeks</a:t>
            </a:r>
          </a:p>
          <a:p>
            <a:pPr eaLnBrk="1" hangingPunct="1"/>
            <a:r>
              <a:rPr lang="en-US" altLang="en-US" sz="2800" smtClean="0"/>
              <a:t>Back Into Action- 8 weeks</a:t>
            </a:r>
          </a:p>
          <a:p>
            <a:pPr eaLnBrk="1" hangingPunct="1"/>
            <a:r>
              <a:rPr lang="en-US" altLang="en-US" sz="2800" smtClean="0"/>
              <a:t>Back Into Motion- 8 weeks</a:t>
            </a:r>
          </a:p>
          <a:p>
            <a:pPr eaLnBrk="1" hangingPunct="1"/>
            <a:r>
              <a:rPr lang="en-US" altLang="en-US" sz="2800" smtClean="0"/>
              <a:t>Stroke Rehab- 6-12 weeks</a:t>
            </a:r>
          </a:p>
          <a:p>
            <a:pPr eaLnBrk="1" hangingPunct="1"/>
            <a:r>
              <a:rPr lang="en-US" altLang="en-US" sz="2800" smtClean="0"/>
              <a:t>Physiotherapy- Discharged</a:t>
            </a:r>
          </a:p>
          <a:p>
            <a:pPr algn="ctr" eaLnBrk="1" hangingPunct="1"/>
            <a:r>
              <a:rPr lang="en-US" altLang="en-US" sz="2800" smtClean="0"/>
              <a:t>What do patients do next? </a:t>
            </a:r>
          </a:p>
          <a:p>
            <a:pPr algn="ctr" eaLnBrk="1" hangingPunct="1"/>
            <a:r>
              <a:rPr lang="en-US" altLang="en-US" sz="2800" smtClean="0"/>
              <a:t>Have they achieved positive habits to last them a lifetime? 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6119812" cy="1252538"/>
          </a:xfrm>
        </p:spPr>
        <p:txBody>
          <a:bodyPr anchor="t"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Benefits Of Community Programmes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76825" y="1962150"/>
            <a:ext cx="3949700" cy="3321050"/>
            <a:chOff x="5076056" y="2132856"/>
            <a:chExt cx="3950967" cy="3321241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6056" y="2132856"/>
              <a:ext cx="3950967" cy="267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14" name="TextBox 1"/>
            <p:cNvSpPr txBox="1">
              <a:spLocks noChangeArrowheads="1"/>
            </p:cNvSpPr>
            <p:nvPr/>
          </p:nvSpPr>
          <p:spPr bwMode="auto">
            <a:xfrm>
              <a:off x="5076057" y="4869160"/>
              <a:ext cx="3950966" cy="58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sz="1600">
                  <a:solidFill>
                    <a:schemeClr val="accent2"/>
                  </a:solidFill>
                  <a:latin typeface="Candara" pitchFamily="34" charset="0"/>
                </a:rPr>
                <a:t>WHO Global action plan for physical activity 2018-2030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1557338"/>
            <a:ext cx="4824412" cy="489585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1200" b="1" dirty="0" smtClean="0"/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endParaRPr lang="en-GB" sz="1200" b="1" dirty="0"/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endParaRPr lang="en-GB" sz="12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dirty="0" smtClean="0"/>
              <a:t>Instructor Qualifications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>Level 3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dirty="0" smtClean="0"/>
              <a:t>Exercise Referral Qualification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>Level 4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dirty="0" smtClean="0"/>
              <a:t>Cardiac Rehabilitation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dirty="0" smtClean="0"/>
              <a:t>Stroke Rehabilitation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dirty="0"/>
              <a:t>Cancer Rehabilitation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dirty="0" smtClean="0"/>
              <a:t>Mental Health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dirty="0" smtClean="0"/>
              <a:t>Falls Prevention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dirty="0" smtClean="0"/>
              <a:t>CPD Updates: Parkinson’s</a:t>
            </a:r>
            <a:endParaRPr lang="en-GB" dirty="0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252537"/>
          </a:xfrm>
        </p:spPr>
        <p:txBody>
          <a:bodyPr anchor="t"/>
          <a:lstStyle/>
          <a:p>
            <a:pPr eaLnBrk="1" hangingPunct="1"/>
            <a:r>
              <a:rPr lang="en-US" altLang="en-US" b="1" smtClean="0"/>
              <a:t>Who are referred?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22250" y="1916113"/>
            <a:ext cx="3989388" cy="4906962"/>
            <a:chOff x="222965" y="1916832"/>
            <a:chExt cx="3988995" cy="49058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965" y="1916832"/>
              <a:ext cx="3988995" cy="4536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73760" y="6452866"/>
              <a:ext cx="1942909" cy="3698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dirty="0">
                  <a:solidFill>
                    <a:srgbClr val="4584D3"/>
                  </a:solidFill>
                  <a:ea typeface="ＭＳ Ｐゴシック" pitchFamily="34" charset="-128"/>
                </a:rPr>
                <a:t>Referral criteria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175098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476375" y="1700213"/>
            <a:ext cx="5551488" cy="1235075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GB" sz="1800" dirty="0"/>
              <a:t>Active Forth has given me </a:t>
            </a:r>
            <a:r>
              <a:rPr lang="en-GB" sz="1800" dirty="0" smtClean="0"/>
              <a:t>the confidence </a:t>
            </a:r>
            <a:r>
              <a:rPr lang="en-GB" sz="1800" dirty="0"/>
              <a:t>to exercise again </a:t>
            </a:r>
            <a:r>
              <a:rPr lang="en-GB" sz="1800" dirty="0" smtClean="0"/>
              <a:t>and has </a:t>
            </a:r>
            <a:r>
              <a:rPr lang="en-GB" sz="1800" dirty="0"/>
              <a:t>improved my health. I </a:t>
            </a:r>
            <a:r>
              <a:rPr lang="en-GB" sz="1800" dirty="0" smtClean="0"/>
              <a:t>manage my </a:t>
            </a:r>
            <a:r>
              <a:rPr lang="en-GB" sz="1800" dirty="0"/>
              <a:t>pain better and feel </a:t>
            </a:r>
            <a:r>
              <a:rPr lang="en-GB" sz="1800" dirty="0" smtClean="0"/>
              <a:t>great after classes. Maggie </a:t>
            </a:r>
            <a:r>
              <a:rPr lang="en-GB" sz="1800" dirty="0"/>
              <a:t>(Multiple Sclerosis), 66</a:t>
            </a:r>
            <a:r>
              <a:rPr lang="en-GB" sz="1800" dirty="0" smtClean="0"/>
              <a:t>.</a:t>
            </a:r>
          </a:p>
          <a:p>
            <a:pPr>
              <a:defRPr/>
            </a:pPr>
            <a:endParaRPr lang="en-GB" sz="1600" dirty="0" smtClean="0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b="1" smtClean="0"/>
              <a:t>Good News</a:t>
            </a: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97200"/>
            <a:ext cx="4373563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52190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2133600"/>
            <a:ext cx="5040312" cy="3455988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GB" altLang="en-US" sz="2000" dirty="0" smtClean="0"/>
              <a:t>I was referred to Active Forth after suffering a stroke. I had no use of my left arm and I felt really down and was frustrated by lack of mobility and inability to do simple tasks. I attend the gym twice a week and attend the strength and balance class. My stamina has greatly increased as well as the strength and the grip in my left hand. I would recommend Active Forth to anyone who wishes to improve their overall health. Robin, 72.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/>
              <a:t>Good News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302418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539750" y="5661025"/>
            <a:ext cx="32400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>
                <a:solidFill>
                  <a:srgbClr val="4584D3"/>
                </a:solidFill>
                <a:latin typeface="Arial" charset="0"/>
                <a:ea typeface="ＭＳ Ｐゴシック" pitchFamily="34" charset="-128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4858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351</Words>
  <Application>Microsoft Office PowerPoint</Application>
  <PresentationFormat>On-screen Show (4:3)</PresentationFormat>
  <Paragraphs>72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Slide 1</vt:lpstr>
      <vt:lpstr>Falkirk Community Trust</vt:lpstr>
      <vt:lpstr>You Don’t Know What You Don’t Know</vt:lpstr>
      <vt:lpstr>Our Referral Process</vt:lpstr>
      <vt:lpstr>Benefits Of Community Programmes</vt:lpstr>
      <vt:lpstr>Who are referred?</vt:lpstr>
      <vt:lpstr>Good News</vt:lpstr>
      <vt:lpstr>Good News</vt:lpstr>
    </vt:vector>
  </TitlesOfParts>
  <Company>Falkirk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referred?</dc:title>
  <dc:creator>scottburton</dc:creator>
  <cp:lastModifiedBy>hazeld03</cp:lastModifiedBy>
  <cp:revision>2</cp:revision>
  <dcterms:created xsi:type="dcterms:W3CDTF">2018-06-19T13:53:03Z</dcterms:created>
  <dcterms:modified xsi:type="dcterms:W3CDTF">2018-06-20T06:49:36Z</dcterms:modified>
</cp:coreProperties>
</file>