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77" r:id="rId2"/>
    <p:sldId id="336" r:id="rId3"/>
    <p:sldId id="303" r:id="rId4"/>
    <p:sldId id="326" r:id="rId5"/>
    <p:sldId id="314" r:id="rId6"/>
    <p:sldId id="333" r:id="rId7"/>
    <p:sldId id="330" r:id="rId8"/>
    <p:sldId id="317" r:id="rId9"/>
    <p:sldId id="327" r:id="rId10"/>
    <p:sldId id="335" r:id="rId11"/>
    <p:sldId id="324" r:id="rId12"/>
    <p:sldId id="32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87"/>
    <a:srgbClr val="0928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" autoAdjust="0"/>
    <p:restoredTop sz="99420" autoAdjust="0"/>
  </p:normalViewPr>
  <p:slideViewPr>
    <p:cSldViewPr snapToGrid="0">
      <p:cViewPr>
        <p:scale>
          <a:sx n="75" d="100"/>
          <a:sy n="75" d="100"/>
        </p:scale>
        <p:origin x="-1764" y="-8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B3BD-BAEE-4878-BFD7-965341652E9C}" type="datetimeFigureOut">
              <a:rPr lang="en-US" smtClean="0"/>
              <a:pPr/>
              <a:t>6/6/2018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01059-8593-408D-8090-B98A9D86ED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1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1059-8593-408D-8090-B98A9D86ED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766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1059-8593-408D-8090-B98A9D86EDA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1059-8593-408D-8090-B98A9D86EDA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92869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7158" y="1214428"/>
            <a:ext cx="8429684" cy="3403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  <a:lvl2pPr eaLnBrk="1" latinLnBrk="0" hangingPunct="1">
              <a:buClr>
                <a:srgbClr val="092869"/>
              </a:buClr>
              <a:defRPr sz="2400">
                <a:solidFill>
                  <a:srgbClr val="092869"/>
                </a:solidFill>
              </a:defRPr>
            </a:lvl2pPr>
            <a:lvl3pPr>
              <a:buClr>
                <a:srgbClr val="092869"/>
              </a:buClr>
              <a:defRPr sz="2400">
                <a:solidFill>
                  <a:srgbClr val="092869"/>
                </a:solidFill>
              </a:defRPr>
            </a:lvl3pPr>
            <a:lvl4pPr marL="1097280" indent="-228600" eaLnBrk="1" latinLnBrk="0" hangingPunct="1">
              <a:spcBef>
                <a:spcPts val="500"/>
              </a:spcBef>
              <a:buClr>
                <a:srgbClr val="092869"/>
              </a:buClr>
              <a:buFont typeface="Courier New" panose="02070309020205020404" pitchFamily="49" charset="0"/>
              <a:buChar char="­"/>
              <a:defRPr sz="2400">
                <a:solidFill>
                  <a:srgbClr val="092869"/>
                </a:solidFill>
              </a:defRPr>
            </a:lvl4pPr>
            <a:lvl5pPr eaLnBrk="1" latinLnBrk="0" hangingPunct="1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400" b="0">
                <a:solidFill>
                  <a:srgbClr val="09286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092869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6326-A4EC-4D6D-BE6B-1CC5D12B6F8A}" type="datetimeFigureOut">
              <a:rPr lang="en-US" smtClean="0"/>
              <a:pPr/>
              <a:t>6/6/2018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309" y="4654884"/>
            <a:ext cx="832815" cy="269786"/>
          </a:xfrm>
          <a:prstGeom prst="rect">
            <a:avLst/>
          </a:prstGeom>
        </p:spPr>
        <p:txBody>
          <a:bodyPr/>
          <a:lstStyle/>
          <a:p>
            <a:fld id="{15AC4946-C3B0-4F4C-9C9A-76096E562A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  <a:lvl2pPr>
              <a:defRPr>
                <a:solidFill>
                  <a:srgbClr val="092869"/>
                </a:solidFill>
              </a:defRPr>
            </a:lvl2pPr>
            <a:lvl3pPr>
              <a:defRPr>
                <a:solidFill>
                  <a:srgbClr val="092869"/>
                </a:solidFill>
              </a:defRPr>
            </a:lvl3pPr>
            <a:lvl4pPr>
              <a:defRPr>
                <a:solidFill>
                  <a:srgbClr val="092869"/>
                </a:solidFill>
              </a:defRPr>
            </a:lvl4pPr>
            <a:lvl5pPr>
              <a:defRPr>
                <a:solidFill>
                  <a:srgbClr val="092869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tx2"/>
            </a:solidFill>
          </a:ln>
        </p:spPr>
        <p:txBody>
          <a:bodyPr lIns="274320" anchor="ctr">
            <a:normAutofit/>
          </a:bodyPr>
          <a:lstStyle>
            <a:lvl1pPr algn="r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071826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solidFill>
                  <a:srgbClr val="092869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8202" y="4643452"/>
            <a:ext cx="2386042" cy="274320"/>
          </a:xfrm>
        </p:spPr>
        <p:txBody>
          <a:bodyPr/>
          <a:lstStyle/>
          <a:p>
            <a:fld id="{C4BB6326-A4EC-4D6D-BE6B-1CC5D12B6F8A}" type="datetimeFigureOut">
              <a:rPr lang="en-US" smtClean="0"/>
              <a:pPr/>
              <a:t>6/6/2018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6050" y="4643452"/>
            <a:ext cx="3505200" cy="27432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8596" y="4643452"/>
            <a:ext cx="1981200" cy="274320"/>
          </a:xfrm>
          <a:prstGeom prst="rect">
            <a:avLst/>
          </a:prstGeom>
        </p:spPr>
        <p:txBody>
          <a:bodyPr/>
          <a:lstStyle/>
          <a:p>
            <a:fld id="{15AC4946-C3B0-4F4C-9C9A-76096E562A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tx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14824"/>
            <a:ext cx="357158" cy="928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214824"/>
            <a:ext cx="9144000" cy="158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158" y="403478"/>
            <a:ext cx="8429684" cy="504000"/>
          </a:xfr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 descr="ihub (rgb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4" y="4404993"/>
            <a:ext cx="1339358" cy="540000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357158" y="1214428"/>
            <a:ext cx="8429684" cy="3403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  <a:lvl2pPr eaLnBrk="1" latinLnBrk="0" hangingPunct="1">
              <a:buClr>
                <a:srgbClr val="092869"/>
              </a:buClr>
              <a:defRPr sz="2400">
                <a:solidFill>
                  <a:srgbClr val="092869"/>
                </a:solidFill>
              </a:defRPr>
            </a:lvl2pPr>
            <a:lvl3pPr>
              <a:buClr>
                <a:srgbClr val="092869"/>
              </a:buClr>
              <a:defRPr sz="2400">
                <a:solidFill>
                  <a:srgbClr val="092869"/>
                </a:solidFill>
              </a:defRPr>
            </a:lvl3pPr>
            <a:lvl4pPr marL="1097280" indent="-228600" eaLnBrk="1" latinLnBrk="0" hangingPunct="1">
              <a:spcBef>
                <a:spcPts val="500"/>
              </a:spcBef>
              <a:buClr>
                <a:srgbClr val="092869"/>
              </a:buClr>
              <a:buFont typeface="Courier New" panose="02070309020205020404" pitchFamily="49" charset="0"/>
              <a:buChar char="­"/>
              <a:defRPr sz="2400">
                <a:solidFill>
                  <a:srgbClr val="092869"/>
                </a:solidFill>
              </a:defRPr>
            </a:lvl4pPr>
            <a:lvl5pPr eaLnBrk="1" latinLnBrk="0" hangingPunct="1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6" y="-14454"/>
            <a:ext cx="9195392" cy="51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358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92" y="0"/>
            <a:ext cx="9195392" cy="517240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3099" y="1852957"/>
            <a:ext cx="4770051" cy="5064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3100" y="2462557"/>
            <a:ext cx="4152214" cy="506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73099" y="2968968"/>
            <a:ext cx="1168227" cy="341406"/>
            <a:chOff x="673099" y="2968968"/>
            <a:chExt cx="1168227" cy="3414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099" y="2968968"/>
              <a:ext cx="335309" cy="34140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40753" y="3001172"/>
              <a:ext cx="10005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kern="1200" dirty="0" smtClean="0">
                  <a:solidFill>
                    <a:srgbClr val="092869"/>
                  </a:solidFill>
                  <a:latin typeface="+mn-lt"/>
                  <a:ea typeface="+mn-ea"/>
                  <a:cs typeface="+mn-cs"/>
                </a:rPr>
                <a:t>#ACFALLS18</a:t>
              </a:r>
              <a:endParaRPr lang="en-GB" sz="1200" kern="1200" dirty="0">
                <a:solidFill>
                  <a:srgbClr val="092869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68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6" y="-14454"/>
            <a:ext cx="9195392" cy="517240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7158" y="403478"/>
            <a:ext cx="8429684" cy="504000"/>
          </a:xfr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357158" y="1214428"/>
            <a:ext cx="8429684" cy="3403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  <a:lvl2pPr eaLnBrk="1" latinLnBrk="0" hangingPunct="1">
              <a:buClr>
                <a:srgbClr val="092869"/>
              </a:buClr>
              <a:defRPr sz="2400">
                <a:solidFill>
                  <a:srgbClr val="092869"/>
                </a:solidFill>
              </a:defRPr>
            </a:lvl2pPr>
            <a:lvl3pPr>
              <a:buClr>
                <a:srgbClr val="092869"/>
              </a:buClr>
              <a:defRPr sz="2400">
                <a:solidFill>
                  <a:srgbClr val="092869"/>
                </a:solidFill>
              </a:defRPr>
            </a:lvl3pPr>
            <a:lvl4pPr marL="1097280" indent="-228600" eaLnBrk="1" latinLnBrk="0" hangingPunct="1">
              <a:spcBef>
                <a:spcPts val="500"/>
              </a:spcBef>
              <a:buClr>
                <a:srgbClr val="092869"/>
              </a:buClr>
              <a:buFont typeface="Courier New" panose="02070309020205020404" pitchFamily="49" charset="0"/>
              <a:buChar char="­"/>
              <a:defRPr sz="2400">
                <a:solidFill>
                  <a:srgbClr val="092869"/>
                </a:solidFill>
              </a:defRPr>
            </a:lvl4pPr>
            <a:lvl5pPr eaLnBrk="1" latinLnBrk="0" hangingPunct="1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6691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6" y="-14454"/>
            <a:ext cx="9195392" cy="517240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7158" y="403478"/>
            <a:ext cx="8429684" cy="504000"/>
          </a:xfr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357158" y="1214428"/>
            <a:ext cx="8429684" cy="3403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869"/>
                </a:solidFill>
              </a:defRPr>
            </a:lvl1pPr>
            <a:lvl2pPr eaLnBrk="1" latinLnBrk="0" hangingPunct="1">
              <a:buClr>
                <a:srgbClr val="092869"/>
              </a:buClr>
              <a:defRPr sz="2400">
                <a:solidFill>
                  <a:srgbClr val="092869"/>
                </a:solidFill>
              </a:defRPr>
            </a:lvl2pPr>
            <a:lvl3pPr>
              <a:buClr>
                <a:srgbClr val="092869"/>
              </a:buClr>
              <a:defRPr sz="2400">
                <a:solidFill>
                  <a:srgbClr val="092869"/>
                </a:solidFill>
              </a:defRPr>
            </a:lvl3pPr>
            <a:lvl4pPr marL="1097280" indent="-228600" eaLnBrk="1" latinLnBrk="0" hangingPunct="1">
              <a:spcBef>
                <a:spcPts val="500"/>
              </a:spcBef>
              <a:buClr>
                <a:srgbClr val="092869"/>
              </a:buClr>
              <a:buFont typeface="Courier New" panose="02070309020205020404" pitchFamily="49" charset="0"/>
              <a:buChar char="­"/>
              <a:defRPr sz="2400">
                <a:solidFill>
                  <a:srgbClr val="092869"/>
                </a:solidFill>
              </a:defRPr>
            </a:lvl4pPr>
            <a:lvl5pPr eaLnBrk="1" latinLnBrk="0" hangingPunct="1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403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6" y="-14454"/>
            <a:ext cx="9195392" cy="517240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7158" y="465071"/>
            <a:ext cx="8429684" cy="418246"/>
          </a:xfrm>
        </p:spPr>
        <p:txBody>
          <a:bodyPr>
            <a:noAutofit/>
          </a:bodyPr>
          <a:lstStyle>
            <a:lvl1pPr>
              <a:defRPr sz="2800">
                <a:solidFill>
                  <a:srgbClr val="092869"/>
                </a:solidFill>
                <a:latin typeface="+mn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"/>
          </p:nvPr>
        </p:nvSpPr>
        <p:spPr>
          <a:xfrm>
            <a:off x="357158" y="1214428"/>
            <a:ext cx="8429684" cy="3403292"/>
          </a:xfrm>
          <a:prstGeom prst="rect">
            <a:avLst/>
          </a:prstGeom>
        </p:spPr>
        <p:txBody>
          <a:bodyPr/>
          <a:lstStyle>
            <a:lvl1pPr>
              <a:buClr>
                <a:srgbClr val="092869"/>
              </a:buClr>
              <a:defRPr sz="2400">
                <a:solidFill>
                  <a:srgbClr val="092869"/>
                </a:solidFill>
              </a:defRPr>
            </a:lvl1pPr>
            <a:lvl2pPr eaLnBrk="1" latinLnBrk="0" hangingPunct="1">
              <a:buClr>
                <a:srgbClr val="092869"/>
              </a:buClr>
              <a:defRPr sz="2400">
                <a:solidFill>
                  <a:srgbClr val="092869"/>
                </a:solidFill>
              </a:defRPr>
            </a:lvl2pPr>
            <a:lvl3pPr>
              <a:buClr>
                <a:srgbClr val="092869"/>
              </a:buClr>
              <a:defRPr sz="2400">
                <a:solidFill>
                  <a:srgbClr val="092869"/>
                </a:solidFill>
              </a:defRPr>
            </a:lvl3pPr>
            <a:lvl4pPr eaLnBrk="1" latinLnBrk="0" hangingPunct="1">
              <a:buClr>
                <a:srgbClr val="092869"/>
              </a:buClr>
              <a:defRPr sz="2400">
                <a:solidFill>
                  <a:srgbClr val="092869"/>
                </a:solidFill>
              </a:defRPr>
            </a:lvl4pPr>
            <a:lvl5pPr eaLnBrk="1" latinLnBrk="0" hangingPunct="1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07742"/>
            <a:ext cx="357158" cy="504000"/>
          </a:xfrm>
          <a:prstGeom prst="rect">
            <a:avLst/>
          </a:prstGeom>
          <a:solidFill>
            <a:srgbClr val="009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736945" y="4660058"/>
            <a:ext cx="931065" cy="341406"/>
            <a:chOff x="673099" y="2968968"/>
            <a:chExt cx="931065" cy="3414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099" y="2968968"/>
              <a:ext cx="335309" cy="34140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40753" y="3001171"/>
              <a:ext cx="76341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kern="1200" dirty="0" smtClean="0">
                  <a:solidFill>
                    <a:srgbClr val="092869"/>
                  </a:solidFill>
                  <a:latin typeface="+mn-lt"/>
                  <a:ea typeface="+mn-ea"/>
                  <a:cs typeface="+mn-cs"/>
                </a:rPr>
                <a:t>#SPSP10</a:t>
              </a:r>
              <a:endParaRPr lang="en-GB" sz="1200" kern="1200" dirty="0">
                <a:solidFill>
                  <a:srgbClr val="092869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9660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5"/>
          <a:stretch/>
        </p:blipFill>
        <p:spPr>
          <a:xfrm>
            <a:off x="-95794" y="-8707"/>
            <a:ext cx="9265490" cy="5213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23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53684" y="1508816"/>
            <a:ext cx="7315200" cy="51435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bg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344159" y="458684"/>
            <a:ext cx="7315200" cy="96012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tx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021388" y="0"/>
            <a:ext cx="3122612" cy="5143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8484" y="704418"/>
            <a:ext cx="6858000" cy="468652"/>
          </a:xfrm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092869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8484" y="1565966"/>
            <a:ext cx="6858000" cy="400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92869"/>
                </a:solidFill>
                <a:latin typeface="Calibri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4159" y="458684"/>
            <a:ext cx="228600" cy="960120"/>
          </a:xfrm>
          <a:prstGeom prst="rect">
            <a:avLst/>
          </a:prstGeom>
          <a:solidFill>
            <a:schemeClr val="tx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353684" y="1508816"/>
            <a:ext cx="228600" cy="514350"/>
          </a:xfrm>
          <a:prstGeom prst="rect">
            <a:avLst/>
          </a:prstGeom>
          <a:solidFill>
            <a:schemeClr val="bg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158" y="403478"/>
            <a:ext cx="8429684" cy="504000"/>
          </a:xfrm>
          <a:prstGeom prst="rect">
            <a:avLst/>
          </a:prstGeom>
        </p:spPr>
        <p:txBody>
          <a:bodyPr vert="horz" lIns="72000" tIns="0" rIns="72000" bIns="0" anchor="t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57158" y="4654884"/>
            <a:ext cx="2386042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BB6326-A4EC-4D6D-BE6B-1CC5D12B6F8A}" type="datetimeFigureOut">
              <a:rPr lang="en-US" smtClean="0"/>
              <a:pPr/>
              <a:t>6/6/2018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654884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Content Placeholder 7"/>
          <p:cNvSpPr txBox="1">
            <a:spLocks/>
          </p:cNvSpPr>
          <p:nvPr userDrawn="1"/>
        </p:nvSpPr>
        <p:spPr>
          <a:xfrm>
            <a:off x="357158" y="1214428"/>
            <a:ext cx="8429684" cy="340329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kern="1200">
                <a:solidFill>
                  <a:srgbClr val="092869"/>
                </a:solidFill>
                <a:latin typeface="Calibri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rgbClr val="092869"/>
              </a:buClr>
              <a:buSzPct val="76000"/>
              <a:buFont typeface="Arial" panose="020B0604020202020204" pitchFamily="34" charset="0"/>
              <a:buChar char="•"/>
              <a:defRPr kumimoji="0" sz="2400" kern="1200">
                <a:solidFill>
                  <a:srgbClr val="092869"/>
                </a:solidFill>
                <a:latin typeface="Calibri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92869"/>
              </a:buClr>
              <a:buSzPct val="76000"/>
              <a:buFont typeface="Arial" pitchFamily="34" charset="0"/>
              <a:buChar char="•"/>
              <a:defRPr kumimoji="0" sz="2400" kern="1200">
                <a:solidFill>
                  <a:srgbClr val="092869"/>
                </a:solidFill>
                <a:latin typeface="Calibri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500"/>
              </a:spcBef>
              <a:buClr>
                <a:srgbClr val="092869"/>
              </a:buClr>
              <a:buSzPct val="70000"/>
              <a:buFont typeface="Courier New" panose="02070309020205020404" pitchFamily="49" charset="0"/>
              <a:buChar char="­"/>
              <a:defRPr kumimoji="0" sz="2400" kern="1200" baseline="0">
                <a:solidFill>
                  <a:srgbClr val="092869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tx1"/>
              </a:buClr>
              <a:buSzPct val="70000"/>
              <a:buFont typeface="Courier New" panose="02070309020205020404" pitchFamily="49" charset="0"/>
              <a:buChar char="­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1C85-590C-49DD-AD33-9D5663B5C9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  <p:sldLayoutId id="2147483758" r:id="rId3"/>
    <p:sldLayoutId id="2147483752" r:id="rId4"/>
    <p:sldLayoutId id="2147483753" r:id="rId5"/>
    <p:sldLayoutId id="2147483755" r:id="rId6"/>
    <p:sldLayoutId id="2147483756" r:id="rId7"/>
    <p:sldLayoutId id="2147483749" r:id="rId8"/>
    <p:sldLayoutId id="2147483733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2800" b="0" kern="1200">
          <a:solidFill>
            <a:srgbClr val="092869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None/>
        <a:defRPr kumimoji="0" sz="2400" kern="1200">
          <a:solidFill>
            <a:srgbClr val="092869"/>
          </a:solidFill>
          <a:latin typeface="Calibri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92869"/>
        </a:buClr>
        <a:buSzPct val="76000"/>
        <a:buFont typeface="Arial" panose="020B0604020202020204" pitchFamily="34" charset="0"/>
        <a:buChar char="•"/>
        <a:defRPr kumimoji="0" sz="2400" kern="1200">
          <a:solidFill>
            <a:srgbClr val="092869"/>
          </a:solidFill>
          <a:latin typeface="Calibri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92869"/>
        </a:buClr>
        <a:buSzPct val="70000"/>
        <a:buFont typeface="Arial" panose="020B0604020202020204" pitchFamily="34" charset="0"/>
        <a:buChar char="•"/>
        <a:defRPr kumimoji="0" sz="2400" kern="1200" baseline="0">
          <a:solidFill>
            <a:srgbClr val="092869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92869"/>
        </a:buClr>
        <a:buSzPct val="70000"/>
        <a:buFont typeface="Courier New" panose="02070309020205020404" pitchFamily="49" charset="0"/>
        <a:buChar char="­"/>
        <a:defRPr kumimoji="0" sz="2400" kern="1200">
          <a:solidFill>
            <a:srgbClr val="092869"/>
          </a:solidFill>
          <a:latin typeface="Calibri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0ahUKEwiR3-X64NPTAhUCaRQKHUSwB3AQjRwIBw&amp;url=http://bathhalf.co.uk/charity/the-national-osteoporosis-society/&amp;psig=AFQjCNFQP0uZzbb-DmYrQakoAoqXKhLmbA&amp;ust=149390204159349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google.co.uk/url?sa=i&amp;rct=j&amp;q=&amp;esrc=s&amp;source=images&amp;cd=&amp;cad=rja&amp;uact=8&amp;ved=0ahUKEwiV_ouQ4tPTAhWKfFAKHccBB1EQjRwIBw&amp;url=http://www.learnpro.co.uk/helpdesk/Support.aspx&amp;psig=AFQjCNFqRn4j7_ZdxFMK0xaUn8QUC6i9jg&amp;ust=149390236377857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as.org.uk/osteoporosis-in-ra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.uk/url?sa=i&amp;rct=j&amp;q=&amp;esrc=s&amp;source=images&amp;cd=&amp;ved=2ahUKEwj3uJK0kMbZAhWDcRQKHfv0BB4QjRx6BAgAEAY&amp;url=https://www.cadbury.com.au/products/chocolate-bars/crunchie-bar.aspx&amp;psig=AOvVaw15SlWvWAQDBxafR6XUIOx8&amp;ust=1519822025466672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ZexNjgY0m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hyperlink" Target="https://www.google.co.uk/url?sa=i&amp;rct=j&amp;q=&amp;esrc=s&amp;source=images&amp;cd=&amp;ved=0ahUKEwilhJWY1NPTAhVqK8AKHYwbAxwQjRwIBw&amp;url=https://www.drinkaware.co.uk/alcohol-facts/alcoholic-drinks-units/what-is-an-alcohol-unit/&amp;psig=AFQjCNHiLeqMaqje0_493Omcaawi_vuQ2g&amp;ust=1493898623543186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420" y="781608"/>
            <a:ext cx="4770051" cy="506412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Bone </a:t>
            </a:r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Health</a:t>
            </a:r>
            <a:endParaRPr lang="en-GB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59451" y="1887645"/>
            <a:ext cx="8484549" cy="1454350"/>
          </a:xfrm>
        </p:spPr>
        <p:txBody>
          <a:bodyPr/>
          <a:lstStyle/>
          <a:p>
            <a:r>
              <a:rPr lang="en-GB" dirty="0" smtClean="0"/>
              <a:t>			</a:t>
            </a:r>
            <a:r>
              <a:rPr lang="en-GB" sz="3600" dirty="0" smtClean="0"/>
              <a:t>Kirstie Stenhouse </a:t>
            </a:r>
          </a:p>
          <a:p>
            <a:r>
              <a:rPr lang="en-GB" dirty="0" smtClean="0"/>
              <a:t>			Fracture Liaison Practitioner NHS Forth </a:t>
            </a:r>
            <a:r>
              <a:rPr lang="en-GB" dirty="0" smtClean="0"/>
              <a:t>Valley</a:t>
            </a:r>
          </a:p>
          <a:p>
            <a:r>
              <a:rPr lang="en-GB" dirty="0" smtClean="0"/>
              <a:t>	</a:t>
            </a:r>
            <a:r>
              <a:rPr lang="en-GB" dirty="0" smtClean="0"/>
              <a:t>		</a:t>
            </a:r>
          </a:p>
          <a:p>
            <a:r>
              <a:rPr lang="en-GB" dirty="0" smtClean="0"/>
              <a:t>	</a:t>
            </a:r>
            <a:r>
              <a:rPr lang="en-GB" dirty="0" smtClean="0"/>
              <a:t>	</a:t>
            </a:r>
            <a:r>
              <a:rPr lang="en-GB" dirty="0" smtClean="0"/>
              <a:t>	@</a:t>
            </a:r>
            <a:r>
              <a:rPr lang="en-GB" dirty="0" err="1" smtClean="0"/>
              <a:t>Kirstieahp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4600" y="4246989"/>
            <a:ext cx="501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92869"/>
                </a:solidFill>
                <a:latin typeface="Calibri" pitchFamily="34" charset="0"/>
              </a:rPr>
              <a:t>kirstie.stenhouse@nhs.net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935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5601" y="582957"/>
            <a:ext cx="8572500" cy="506412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Scottish Standards of Care for Hip Fracture Patients 2018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8500" y="1598957"/>
            <a:ext cx="7772400" cy="50641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smtClean="0"/>
              <a:t>Standard 10: Every patient who has a hip fracture has an assessment or referral for their bone health prior to leaving the acute orthopaedic ward.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What can YOU do to reduce the risk of fracture?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0157" y="1087427"/>
            <a:ext cx="8702175" cy="3403292"/>
          </a:xfrm>
        </p:spPr>
        <p:txBody>
          <a:bodyPr/>
          <a:lstStyle/>
          <a:p>
            <a:r>
              <a:rPr lang="en-GB" dirty="0" smtClean="0"/>
              <a:t>Have </a:t>
            </a:r>
            <a:r>
              <a:rPr lang="en-GB" dirty="0" smtClean="0"/>
              <a:t>conversations with individuals and their family about bone health and lifestyle </a:t>
            </a:r>
            <a:r>
              <a:rPr lang="en-GB" dirty="0" smtClean="0"/>
              <a:t>choices.</a:t>
            </a:r>
          </a:p>
          <a:p>
            <a:endParaRPr lang="en-GB" dirty="0" smtClean="0"/>
          </a:p>
          <a:p>
            <a:r>
              <a:rPr lang="en-GB" dirty="0" smtClean="0"/>
              <a:t>Facilitate correct compliance with bone health </a:t>
            </a:r>
            <a:r>
              <a:rPr lang="en-GB" dirty="0" smtClean="0"/>
              <a:t>meds.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Find out which services locally support individuals in lifestyle choices and signpost to </a:t>
            </a:r>
            <a:r>
              <a:rPr lang="en-GB" dirty="0" smtClean="0"/>
              <a:t>them.</a:t>
            </a:r>
          </a:p>
          <a:p>
            <a:endParaRPr lang="en-GB" dirty="0" smtClean="0"/>
          </a:p>
          <a:p>
            <a:r>
              <a:rPr lang="en-GB" dirty="0" smtClean="0"/>
              <a:t>Look after your own bones!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Further training and information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73100" y="706428"/>
            <a:ext cx="8769909" cy="34032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Lots of information and free booklets from the National Osteoporosis Society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www.nos.org.uk</a:t>
            </a:r>
          </a:p>
          <a:p>
            <a:endParaRPr lang="en-GB" sz="2800" dirty="0" smtClean="0">
              <a:solidFill>
                <a:srgbClr val="F3FE5E"/>
              </a:solidFill>
            </a:endParaRPr>
          </a:p>
          <a:p>
            <a:pPr>
              <a:buNone/>
            </a:pPr>
            <a:r>
              <a:rPr lang="en-GB" sz="2800" dirty="0" smtClean="0"/>
              <a:t>National Osteoporosis Society e-training </a:t>
            </a:r>
          </a:p>
          <a:p>
            <a:pPr>
              <a:buNone/>
            </a:pPr>
            <a:r>
              <a:rPr lang="en-GB" sz="2800" dirty="0" smtClean="0"/>
              <a:t>	foundation and advanced modules</a:t>
            </a:r>
          </a:p>
          <a:p>
            <a:pPr lvl="1">
              <a:buNone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www.nos.org.uk/health-professionals/fracture-prevention-practitioner</a:t>
            </a:r>
          </a:p>
          <a:p>
            <a:endParaRPr lang="en-GB" sz="2800" dirty="0" smtClean="0">
              <a:solidFill>
                <a:srgbClr val="F3FE5E"/>
              </a:solidFill>
            </a:endParaRPr>
          </a:p>
          <a:p>
            <a:pPr>
              <a:buNone/>
            </a:pPr>
            <a:r>
              <a:rPr lang="en-GB" sz="2800" dirty="0" smtClean="0"/>
              <a:t>Learn pro modules NHS Scotland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Information on the implications of osteoporosis for moving and handling activities with older people in acute care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www.lydiaosteoporosis.com/home</a:t>
            </a:r>
          </a:p>
          <a:p>
            <a:pPr>
              <a:buNone/>
            </a:pPr>
            <a:endParaRPr lang="en-GB" sz="2800" dirty="0" smtClean="0"/>
          </a:p>
          <a:p>
            <a:pPr lvl="1"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</p:txBody>
      </p:sp>
      <p:pic>
        <p:nvPicPr>
          <p:cNvPr id="5" name="Picture 2" descr="Image result for nos logo osteoporos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926" y="1502612"/>
            <a:ext cx="1644608" cy="950218"/>
          </a:xfrm>
          <a:prstGeom prst="rect">
            <a:avLst/>
          </a:prstGeom>
          <a:noFill/>
        </p:spPr>
      </p:pic>
      <p:pic>
        <p:nvPicPr>
          <p:cNvPr id="6" name="Picture 4" descr="Image result for learn pr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4667" y="2785132"/>
            <a:ext cx="1371600" cy="77083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6" cstate="print"/>
          <a:srcRect l="19634" t="10335" r="69539" b="81927"/>
          <a:stretch>
            <a:fillRect/>
          </a:stretch>
        </p:blipFill>
        <p:spPr bwMode="auto">
          <a:xfrm>
            <a:off x="5141003" y="4118482"/>
            <a:ext cx="1547664" cy="84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5601" y="582957"/>
            <a:ext cx="8572500" cy="506412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Scottish Standards of Care for Hip Fracture Patients 2018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8500" y="1598957"/>
            <a:ext cx="7772400" cy="50641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smtClean="0"/>
              <a:t>Standard 10: Every patient who has a hip fracture has an assessment or referral for their bone health prior to leaving the acute orthopaedic ward.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At the end of this session you will</a:t>
            </a:r>
            <a:r>
              <a:rPr lang="en-GB" sz="36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44500" y="1061270"/>
            <a:ext cx="8429684" cy="3403292"/>
          </a:xfrm>
        </p:spPr>
        <p:txBody>
          <a:bodyPr/>
          <a:lstStyle/>
          <a:p>
            <a:pPr marL="0" indent="0"/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en-GB" dirty="0" smtClean="0"/>
          </a:p>
          <a:p>
            <a:pPr lvl="0"/>
            <a:r>
              <a:rPr lang="en-GB" sz="2800" dirty="0" smtClean="0"/>
              <a:t>Be able to support an individual to improve their bone health and decrease their chance of sustaining a </a:t>
            </a:r>
            <a:r>
              <a:rPr lang="en-GB" sz="2800" dirty="0" smtClean="0"/>
              <a:t>further fragility fracture.</a:t>
            </a:r>
            <a:endParaRPr lang="en-GB" sz="2800" dirty="0" smtClean="0"/>
          </a:p>
          <a:p>
            <a:pPr lvl="0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536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Osteoporosis</a:t>
            </a:r>
            <a:r>
              <a:rPr lang="en-GB" dirty="0" smtClean="0">
                <a:latin typeface="Calibri" pitchFamily="34" charset="0"/>
              </a:rPr>
              <a:t> is a progressive systemic skeletal disease characterised by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low bone mass </a:t>
            </a:r>
            <a:r>
              <a:rPr lang="en-GB" dirty="0" smtClean="0">
                <a:latin typeface="Calibri" pitchFamily="34" charset="0"/>
              </a:rPr>
              <a:t>and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micro-architectural deterioration </a:t>
            </a:r>
            <a:r>
              <a:rPr lang="en-GB" dirty="0" smtClean="0">
                <a:latin typeface="Calibri" pitchFamily="34" charset="0"/>
              </a:rPr>
              <a:t>of bone tissue, resulting in increased bone fragility and susceptibility to fracture.</a:t>
            </a:r>
            <a:endParaRPr lang="en-GB" dirty="0"/>
          </a:p>
        </p:txBody>
      </p:sp>
      <p:pic>
        <p:nvPicPr>
          <p:cNvPr id="4" name="irc_mi" descr="Image result for osteoporosis uk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38" y="2360281"/>
            <a:ext cx="4629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 result for crunchi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8343" y="2335750"/>
            <a:ext cx="3240360" cy="849416"/>
          </a:xfrm>
          <a:prstGeom prst="rect">
            <a:avLst/>
          </a:prstGeom>
          <a:noFill/>
        </p:spPr>
      </p:pic>
      <p:pic>
        <p:nvPicPr>
          <p:cNvPr id="7" name="Picture 6" descr="Image result for aero"/>
          <p:cNvPicPr/>
          <p:nvPr/>
        </p:nvPicPr>
        <p:blipFill>
          <a:blip r:embed="rId7" cstate="print"/>
          <a:srcRect t="27313" r="3673" b="26872"/>
          <a:stretch>
            <a:fillRect/>
          </a:stretch>
        </p:blipFill>
        <p:spPr bwMode="auto">
          <a:xfrm>
            <a:off x="5208611" y="3250157"/>
            <a:ext cx="2247900" cy="99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What is a fragility fracture?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044" y="1740208"/>
            <a:ext cx="8429684" cy="3403292"/>
          </a:xfrm>
        </p:spPr>
        <p:txBody>
          <a:bodyPr/>
          <a:lstStyle/>
          <a:p>
            <a:r>
              <a:rPr lang="en-GB" sz="2800" dirty="0" smtClean="0"/>
              <a:t>A</a:t>
            </a: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fragility fracture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800" dirty="0" smtClean="0"/>
              <a:t>is a type of pathological fracture that occurs as result of normal activities, such as a fall from standing height or less.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https://www.youtube.com/watch?v=-ZexNjgY0mI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90838" y="1944688"/>
            <a:ext cx="3362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drinkaware 1 unit of alcohol uk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981738" cy="1909644"/>
          </a:xfrm>
          <a:prstGeom prst="rect">
            <a:avLst/>
          </a:prstGeom>
          <a:noFill/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70600" y="-381000"/>
            <a:ext cx="3915764" cy="3378200"/>
            <a:chOff x="5910" y="86"/>
            <a:chExt cx="5926" cy="483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10" y="776"/>
              <a:ext cx="4423" cy="4141"/>
            </a:xfrm>
            <a:prstGeom prst="rect">
              <a:avLst/>
            </a:prstGeom>
            <a:noFill/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1834" y="86"/>
              <a:ext cx="2" cy="2966"/>
              <a:chOff x="11834" y="86"/>
              <a:chExt cx="2" cy="2966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1834" y="86"/>
                <a:ext cx="2" cy="2966"/>
              </a:xfrm>
              <a:custGeom>
                <a:avLst/>
                <a:gdLst/>
                <a:ahLst/>
                <a:cxnLst>
                  <a:cxn ang="0">
                    <a:pos x="0" y="2965"/>
                  </a:cxn>
                  <a:cxn ang="0">
                    <a:pos x="0" y="0"/>
                  </a:cxn>
                </a:cxnLst>
                <a:rect l="0" t="0" r="r" b="b"/>
                <a:pathLst>
                  <a:path h="2966">
                    <a:moveTo>
                      <a:pt x="0" y="2965"/>
                    </a:moveTo>
                    <a:lnTo>
                      <a:pt x="0" y="0"/>
                    </a:lnTo>
                  </a:path>
                </a:pathLst>
              </a:custGeom>
              <a:noFill/>
              <a:ln w="27129">
                <a:solidFill>
                  <a:srgbClr val="FBEB5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34474" y="3106285"/>
            <a:ext cx="2679548" cy="203721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l="23151"/>
          <a:stretch>
            <a:fillRect/>
          </a:stretch>
        </p:blipFill>
        <p:spPr bwMode="auto">
          <a:xfrm>
            <a:off x="1877947" y="3550874"/>
            <a:ext cx="4014853" cy="159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9" cstate="print"/>
          <a:srcRect l="20267" t="18047" r="19399" b="17752"/>
          <a:stretch>
            <a:fillRect/>
          </a:stretch>
        </p:blipFill>
        <p:spPr bwMode="auto">
          <a:xfrm>
            <a:off x="5684520" y="3089275"/>
            <a:ext cx="345948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 cstate="print"/>
          <a:srcRect l="48734"/>
          <a:stretch>
            <a:fillRect/>
          </a:stretch>
        </p:blipFill>
        <p:spPr bwMode="auto">
          <a:xfrm>
            <a:off x="295274" y="1972733"/>
            <a:ext cx="2905125" cy="152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Dual Energy X-ray 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Absorptiometry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(DXA scan)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No need to get undressed</a:t>
            </a:r>
          </a:p>
          <a:p>
            <a:r>
              <a:rPr lang="en-GB" dirty="0" smtClean="0"/>
              <a:t>It is not a tunnel</a:t>
            </a:r>
          </a:p>
          <a:p>
            <a:r>
              <a:rPr lang="en-GB" dirty="0" smtClean="0"/>
              <a:t>It is quick</a:t>
            </a:r>
          </a:p>
          <a:p>
            <a:r>
              <a:rPr lang="en-GB" dirty="0" smtClean="0"/>
              <a:t>The staff are lovely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073" y="1764042"/>
            <a:ext cx="5148927" cy="337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Medications – 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Bisphosphonates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alendronic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acid)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7158" y="1214428"/>
            <a:ext cx="8429684" cy="368777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Reduces chance of fracture by half</a:t>
            </a:r>
          </a:p>
          <a:p>
            <a:r>
              <a:rPr lang="en-GB" b="1" dirty="0" smtClean="0"/>
              <a:t>Compliance is a major issue</a:t>
            </a:r>
          </a:p>
          <a:p>
            <a:r>
              <a:rPr lang="en-GB" b="1" dirty="0" smtClean="0"/>
              <a:t>Must be taken correctly 80% of the time to be </a:t>
            </a:r>
            <a:r>
              <a:rPr lang="en-GB" b="1" dirty="0" smtClean="0"/>
              <a:t>effective</a:t>
            </a:r>
          </a:p>
          <a:p>
            <a:endParaRPr lang="en-GB" b="1" dirty="0" smtClean="0"/>
          </a:p>
          <a:p>
            <a:r>
              <a:rPr lang="en-GB" dirty="0" smtClean="0"/>
              <a:t>Taken </a:t>
            </a:r>
            <a:r>
              <a:rPr lang="en-GB" dirty="0" smtClean="0"/>
              <a:t>once per week, on the same day each week</a:t>
            </a:r>
          </a:p>
          <a:p>
            <a:r>
              <a:rPr lang="en-GB" dirty="0" smtClean="0"/>
              <a:t>Taken on an empty stomach with a full glass of water</a:t>
            </a:r>
          </a:p>
          <a:p>
            <a:r>
              <a:rPr lang="en-GB" dirty="0" smtClean="0"/>
              <a:t>Keep upright for 30 minutes afterwards</a:t>
            </a:r>
          </a:p>
          <a:p>
            <a:r>
              <a:rPr lang="en-GB" dirty="0" smtClean="0"/>
              <a:t>No other food, drink or medications for half an hour afterwards</a:t>
            </a:r>
          </a:p>
          <a:p>
            <a:r>
              <a:rPr lang="en-GB" dirty="0" smtClean="0"/>
              <a:t>No calcium tablet within 4 hours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Think about </a:t>
            </a:r>
            <a:r>
              <a:rPr lang="en-GB" b="1" dirty="0" smtClean="0"/>
              <a:t>home care </a:t>
            </a:r>
            <a:r>
              <a:rPr lang="en-GB" dirty="0" smtClean="0"/>
              <a:t>packages – can family </a:t>
            </a:r>
            <a:r>
              <a:rPr lang="en-GB" dirty="0" smtClean="0"/>
              <a:t>assist?</a:t>
            </a:r>
            <a:endParaRPr lang="en-GB" dirty="0"/>
          </a:p>
          <a:p>
            <a:endParaRPr lang="en-GB" dirty="0" smtClean="0"/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ihub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B050"/>
      </a:hlink>
      <a:folHlink>
        <a:srgbClr val="782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0170118 ihub presentation master 0 4" id="{DAD22F0D-2745-41E2-8B74-9A38188AD2F9}" vid="{6256C86A-5595-405F-A3D9-2E20E848E6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363</Words>
  <Application>Microsoft Office PowerPoint</Application>
  <PresentationFormat>On-screen Show (16:9)</PresentationFormat>
  <Paragraphs>62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Slide 1</vt:lpstr>
      <vt:lpstr>Slide 2</vt:lpstr>
      <vt:lpstr>At the end of this session you will: </vt:lpstr>
      <vt:lpstr>Osteoporosis is a progressive systemic skeletal disease characterised by low bone mass and micro-architectural deterioration of bone tissue, resulting in increased bone fragility and susceptibility to fracture.</vt:lpstr>
      <vt:lpstr>What is a fragility fracture?</vt:lpstr>
      <vt:lpstr>Slide 6</vt:lpstr>
      <vt:lpstr>Slide 7</vt:lpstr>
      <vt:lpstr>Dual Energy X-ray Absorptiometry (DXA scan)</vt:lpstr>
      <vt:lpstr>Medications – Bisphosphonates (alendronic acid)</vt:lpstr>
      <vt:lpstr>Slide 10</vt:lpstr>
      <vt:lpstr>What can YOU do to reduce the risk of fracture?</vt:lpstr>
      <vt:lpstr>Further training and information</vt:lpstr>
    </vt:vector>
  </TitlesOfParts>
  <Company>HIS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Kay</dc:creator>
  <cp:lastModifiedBy>user</cp:lastModifiedBy>
  <cp:revision>93</cp:revision>
  <dcterms:created xsi:type="dcterms:W3CDTF">2017-07-07T06:49:16Z</dcterms:created>
  <dcterms:modified xsi:type="dcterms:W3CDTF">2018-06-06T12:11:15Z</dcterms:modified>
</cp:coreProperties>
</file>