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9" r:id="rId2"/>
    <p:sldId id="257" r:id="rId3"/>
    <p:sldId id="267" r:id="rId4"/>
    <p:sldId id="278" r:id="rId5"/>
    <p:sldId id="268" r:id="rId6"/>
    <p:sldId id="284" r:id="rId7"/>
    <p:sldId id="285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768" autoAdjust="0"/>
  </p:normalViewPr>
  <p:slideViewPr>
    <p:cSldViewPr>
      <p:cViewPr>
        <p:scale>
          <a:sx n="70" d="100"/>
          <a:sy n="70" d="100"/>
        </p:scale>
        <p:origin x="-2814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 sz="3600" b="0"/>
            </a:pPr>
            <a:r>
              <a:rPr lang="en-GB" sz="3600" b="0" dirty="0" smtClean="0"/>
              <a:t>Patients Discharged Home</a:t>
            </a:r>
            <a:endParaRPr lang="en-GB" sz="3600" b="0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'Test 1'!$E$24</c:f>
              <c:strCache>
                <c:ptCount val="1"/>
                <c:pt idx="0">
                  <c:v>Patients discharged home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'Test 1'!$F$3:$L$3</c:f>
              <c:strCache>
                <c:ptCount val="7"/>
                <c:pt idx="0">
                  <c:v>March</c:v>
                </c:pt>
                <c:pt idx="1">
                  <c:v>April</c:v>
                </c:pt>
                <c:pt idx="2">
                  <c:v>May</c:v>
                </c:pt>
                <c:pt idx="3">
                  <c:v>June</c:v>
                </c:pt>
                <c:pt idx="4">
                  <c:v>July</c:v>
                </c:pt>
                <c:pt idx="5">
                  <c:v>August</c:v>
                </c:pt>
                <c:pt idx="6">
                  <c:v>September</c:v>
                </c:pt>
              </c:strCache>
            </c:strRef>
          </c:cat>
          <c:val>
            <c:numRef>
              <c:f>'Test 1'!$F$24:$L$24</c:f>
              <c:numCache>
                <c:formatCode>0.0%</c:formatCode>
                <c:ptCount val="7"/>
                <c:pt idx="0">
                  <c:v>0.29000000000000031</c:v>
                </c:pt>
                <c:pt idx="1">
                  <c:v>0.43000000000000038</c:v>
                </c:pt>
                <c:pt idx="2">
                  <c:v>0.35000000000000031</c:v>
                </c:pt>
                <c:pt idx="3" formatCode="0%">
                  <c:v>0.44000000000000039</c:v>
                </c:pt>
                <c:pt idx="4" formatCode="0%">
                  <c:v>0.58000000000000063</c:v>
                </c:pt>
                <c:pt idx="5" formatCode="0%">
                  <c:v>0.5</c:v>
                </c:pt>
                <c:pt idx="6" formatCode="0%">
                  <c:v>0.56000000000000005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F85-40F2-8C10-AC63743D339E}"/>
            </c:ext>
          </c:extLst>
        </c:ser>
        <c:ser>
          <c:idx val="1"/>
          <c:order val="1"/>
          <c:tx>
            <c:strRef>
              <c:f>'Test 1'!$E$25</c:f>
              <c:strCache>
                <c:ptCount val="1"/>
                <c:pt idx="0">
                  <c:v>Median Baseline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'Test 1'!$F$3:$L$3</c:f>
              <c:strCache>
                <c:ptCount val="7"/>
                <c:pt idx="0">
                  <c:v>March</c:v>
                </c:pt>
                <c:pt idx="1">
                  <c:v>April</c:v>
                </c:pt>
                <c:pt idx="2">
                  <c:v>May</c:v>
                </c:pt>
                <c:pt idx="3">
                  <c:v>June</c:v>
                </c:pt>
                <c:pt idx="4">
                  <c:v>July</c:v>
                </c:pt>
                <c:pt idx="5">
                  <c:v>August</c:v>
                </c:pt>
                <c:pt idx="6">
                  <c:v>September</c:v>
                </c:pt>
              </c:strCache>
            </c:strRef>
          </c:cat>
          <c:val>
            <c:numRef>
              <c:f>'Test 1'!$F$25:$L$25</c:f>
              <c:numCache>
                <c:formatCode>0.0%</c:formatCode>
                <c:ptCount val="7"/>
                <c:pt idx="0">
                  <c:v>0.36000000000000032</c:v>
                </c:pt>
                <c:pt idx="1">
                  <c:v>0.36000000000000032</c:v>
                </c:pt>
                <c:pt idx="2">
                  <c:v>0.36000000000000032</c:v>
                </c:pt>
                <c:pt idx="3">
                  <c:v>0.36000000000000032</c:v>
                </c:pt>
                <c:pt idx="4">
                  <c:v>0.36000000000000032</c:v>
                </c:pt>
                <c:pt idx="5">
                  <c:v>0.36000000000000032</c:v>
                </c:pt>
                <c:pt idx="6">
                  <c:v>0.36000000000000032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F85-40F2-8C10-AC63743D339E}"/>
            </c:ext>
          </c:extLst>
        </c:ser>
        <c:marker val="1"/>
        <c:axId val="72998912"/>
        <c:axId val="73001216"/>
      </c:lineChart>
      <c:catAx>
        <c:axId val="729989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 dirty="0" smtClean="0"/>
                  <a:t>Months 2017</a:t>
                </a:r>
                <a:endParaRPr lang="en-GB" dirty="0"/>
              </a:p>
            </c:rich>
          </c:tx>
          <c:layout>
            <c:manualLayout>
              <c:xMode val="edge"/>
              <c:yMode val="edge"/>
              <c:x val="6.3833942693236112E-2"/>
              <c:y val="0.9148241414987045"/>
            </c:manualLayout>
          </c:layout>
        </c:title>
        <c:numFmt formatCode="General" sourceLinked="1"/>
        <c:majorTickMark val="none"/>
        <c:tickLblPos val="nextTo"/>
        <c:spPr>
          <a:noFill/>
          <a:ln w="25400" cap="flat" cmpd="sng" algn="ctr">
            <a:solidFill>
              <a:prstClr val="black">
                <a:lumMod val="15000"/>
                <a:lumOff val="85000"/>
                <a:alpha val="80000"/>
              </a:prst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001216"/>
        <c:crosses val="autoZero"/>
        <c:auto val="1"/>
        <c:lblAlgn val="ctr"/>
        <c:lblOffset val="100"/>
      </c:catAx>
      <c:valAx>
        <c:axId val="7300121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/>
                  <a:t>Percentage</a:t>
                </a:r>
                <a:endParaRPr lang="en-GB" dirty="0"/>
              </a:p>
            </c:rich>
          </c:tx>
          <c:layout>
            <c:manualLayout>
              <c:xMode val="edge"/>
              <c:yMode val="edge"/>
              <c:x val="3.2067144054701013E-3"/>
              <c:y val="0.43199199207909283"/>
            </c:manualLayout>
          </c:layout>
        </c:title>
        <c:numFmt formatCode="0.0%" sourceLinked="1"/>
        <c:majorTickMark val="none"/>
        <c:tickLblPos val="nextTo"/>
        <c:spPr>
          <a:noFill/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998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759549444001172"/>
          <c:y val="0.12045833366102841"/>
          <c:w val="0.3864123683227122"/>
          <c:h val="4.8612778637779963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/>
            </a:pPr>
            <a:r>
              <a:rPr lang="en-GB" sz="3600" b="0" dirty="0" smtClean="0"/>
              <a:t>Length of Stay In</a:t>
            </a:r>
            <a:r>
              <a:rPr lang="en-GB" sz="3600" b="0" baseline="0" dirty="0" smtClean="0"/>
              <a:t> Acute</a:t>
            </a:r>
            <a:endParaRPr lang="en-GB" sz="3600" b="0" dirty="0"/>
          </a:p>
        </c:rich>
      </c:tx>
      <c:layout>
        <c:manualLayout>
          <c:xMode val="edge"/>
          <c:yMode val="edge"/>
          <c:x val="0.22862176883506319"/>
          <c:y val="0"/>
        </c:manualLayout>
      </c:layout>
    </c:title>
    <c:plotArea>
      <c:layout>
        <c:manualLayout>
          <c:layoutTarget val="inner"/>
          <c:xMode val="edge"/>
          <c:yMode val="edge"/>
          <c:x val="4.5255929769271307E-2"/>
          <c:y val="0.13538502497012528"/>
          <c:w val="0.9434176019178292"/>
          <c:h val="0.76336741717045031"/>
        </c:manualLayout>
      </c:layout>
      <c:lineChart>
        <c:grouping val="standard"/>
        <c:ser>
          <c:idx val="0"/>
          <c:order val="0"/>
          <c:tx>
            <c:strRef>
              <c:f>'Test 1'!$E$12</c:f>
              <c:strCache>
                <c:ptCount val="1"/>
                <c:pt idx="0">
                  <c:v>Min range of days in DGRI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'Test 1'!$F$3:$L$3</c:f>
              <c:strCache>
                <c:ptCount val="7"/>
                <c:pt idx="0">
                  <c:v>March</c:v>
                </c:pt>
                <c:pt idx="1">
                  <c:v>April</c:v>
                </c:pt>
                <c:pt idx="2">
                  <c:v>May</c:v>
                </c:pt>
                <c:pt idx="3">
                  <c:v>June</c:v>
                </c:pt>
                <c:pt idx="4">
                  <c:v>July</c:v>
                </c:pt>
                <c:pt idx="5">
                  <c:v>August</c:v>
                </c:pt>
                <c:pt idx="6">
                  <c:v>September</c:v>
                </c:pt>
              </c:strCache>
            </c:strRef>
          </c:cat>
          <c:val>
            <c:numRef>
              <c:f>'Test 1'!$F$12:$L$12</c:f>
              <c:numCache>
                <c:formatCode>General</c:formatCode>
                <c:ptCount val="7"/>
                <c:pt idx="0">
                  <c:v>3</c:v>
                </c:pt>
                <c:pt idx="1">
                  <c:v>6</c:v>
                </c:pt>
                <c:pt idx="2">
                  <c:v>2</c:v>
                </c:pt>
                <c:pt idx="3">
                  <c:v>7</c:v>
                </c:pt>
                <c:pt idx="4">
                  <c:v>3</c:v>
                </c:pt>
                <c:pt idx="5">
                  <c:v>4</c:v>
                </c:pt>
                <c:pt idx="6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7E1-4EE5-99BA-D382C1D8CE40}"/>
            </c:ext>
          </c:extLst>
        </c:ser>
        <c:ser>
          <c:idx val="1"/>
          <c:order val="1"/>
          <c:tx>
            <c:strRef>
              <c:f>'Test 1'!$E$13</c:f>
              <c:strCache>
                <c:ptCount val="1"/>
                <c:pt idx="0">
                  <c:v>Max range of days in DGRI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'Test 1'!$F$3:$L$3</c:f>
              <c:strCache>
                <c:ptCount val="7"/>
                <c:pt idx="0">
                  <c:v>March</c:v>
                </c:pt>
                <c:pt idx="1">
                  <c:v>April</c:v>
                </c:pt>
                <c:pt idx="2">
                  <c:v>May</c:v>
                </c:pt>
                <c:pt idx="3">
                  <c:v>June</c:v>
                </c:pt>
                <c:pt idx="4">
                  <c:v>July</c:v>
                </c:pt>
                <c:pt idx="5">
                  <c:v>August</c:v>
                </c:pt>
                <c:pt idx="6">
                  <c:v>September</c:v>
                </c:pt>
              </c:strCache>
            </c:strRef>
          </c:cat>
          <c:val>
            <c:numRef>
              <c:f>'Test 1'!$F$13:$L$13</c:f>
              <c:numCache>
                <c:formatCode>General</c:formatCode>
                <c:ptCount val="7"/>
                <c:pt idx="0">
                  <c:v>49</c:v>
                </c:pt>
                <c:pt idx="1">
                  <c:v>25</c:v>
                </c:pt>
                <c:pt idx="2">
                  <c:v>30</c:v>
                </c:pt>
                <c:pt idx="3">
                  <c:v>23</c:v>
                </c:pt>
                <c:pt idx="4">
                  <c:v>20</c:v>
                </c:pt>
                <c:pt idx="5">
                  <c:v>19</c:v>
                </c:pt>
                <c:pt idx="6">
                  <c:v>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7E1-4EE5-99BA-D382C1D8CE40}"/>
            </c:ext>
          </c:extLst>
        </c:ser>
        <c:marker val="1"/>
        <c:axId val="70008192"/>
        <c:axId val="72397952"/>
      </c:lineChart>
      <c:catAx>
        <c:axId val="700081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 dirty="0" smtClean="0"/>
                  <a:t>Months</a:t>
                </a:r>
                <a:r>
                  <a:rPr lang="en-GB" baseline="0" dirty="0" smtClean="0"/>
                  <a:t> 2017</a:t>
                </a:r>
                <a:endParaRPr lang="en-GB" dirty="0"/>
              </a:p>
            </c:rich>
          </c:tx>
          <c:layout>
            <c:manualLayout>
              <c:xMode val="edge"/>
              <c:yMode val="edge"/>
              <c:x val="5.6042193069271683E-2"/>
              <c:y val="0.95079916594633118"/>
            </c:manualLayout>
          </c:layout>
        </c:title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397952"/>
        <c:crosses val="autoZero"/>
        <c:auto val="1"/>
        <c:lblAlgn val="ctr"/>
        <c:lblOffset val="100"/>
      </c:catAx>
      <c:valAx>
        <c:axId val="7239795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 smtClean="0"/>
                  <a:t>Days</a:t>
                </a:r>
                <a:endParaRPr lang="en-GB" dirty="0"/>
              </a:p>
            </c:rich>
          </c:tx>
          <c:layout/>
        </c:title>
        <c:numFmt formatCode="General" sourceLinked="1"/>
        <c:majorTickMark val="none"/>
        <c:tickLblPos val="nextTo"/>
        <c:spPr>
          <a:noFill/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008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623940357289555"/>
          <c:y val="0.14638312545218568"/>
          <c:w val="0.46590299854552347"/>
          <c:h val="3.6295763885313602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0.46364</cdr:x>
      <cdr:y>0.86755</cdr:y>
    </cdr:from>
    <cdr:to>
      <cdr:x>0.47209</cdr:x>
      <cdr:y>0.9429</cdr:y>
    </cdr:to>
    <cdr:sp macro="" textlink="">
      <cdr:nvSpPr>
        <cdr:cNvPr id="2" name="Right Arrow 1"/>
        <cdr:cNvSpPr/>
      </cdr:nvSpPr>
      <cdr:spPr>
        <a:xfrm xmlns:a="http://schemas.openxmlformats.org/drawingml/2006/main" rot="16200000">
          <a:off x="3480725" y="5376259"/>
          <a:ext cx="450298" cy="66931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tx1"/>
        </a:solidFill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GB">
            <a:solidFill>
              <a:srgbClr val="00B05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0.38532</cdr:x>
      <cdr:y>0.86667</cdr:y>
    </cdr:from>
    <cdr:to>
      <cdr:x>0.46789</cdr:x>
      <cdr:y>0.90667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024336" y="4680520"/>
          <a:ext cx="64807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  <cdr:relSizeAnchor xmlns:cdr="http://schemas.openxmlformats.org/drawingml/2006/chartDrawing">
    <cdr:from>
      <cdr:x>0.3945</cdr:x>
      <cdr:y>0.96341</cdr:y>
    </cdr:from>
    <cdr:to>
      <cdr:x>0.61468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96344" y="5688632"/>
          <a:ext cx="172819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000" dirty="0" smtClean="0"/>
            <a:t>Started testing</a:t>
          </a:r>
          <a:endParaRPr lang="en-GB" sz="10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5B03C-BE88-47F4-8358-E8F5B6919718}" type="datetimeFigureOut">
              <a:rPr lang="en-GB" smtClean="0"/>
              <a:pPr/>
              <a:t>04/06/2018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719F2-BD74-471E-B046-773798C670B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18433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6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5719F2-BD74-471E-B046-773798C670B3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91567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5719F2-BD74-471E-B046-773798C670B3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63703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5719F2-BD74-471E-B046-773798C670B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76599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5719F2-BD74-471E-B046-773798C670B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61216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5719F2-BD74-471E-B046-773798C670B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895844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5719F2-BD74-471E-B046-773798C670B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641607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5719F2-BD74-471E-B046-773798C670B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47996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37F0C-D340-486F-B268-C3500C440E13}" type="datetimeFigureOut">
              <a:rPr lang="en-GB" smtClean="0"/>
              <a:pPr/>
              <a:t>04/06/2018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4A07-EAE5-4EBA-83FB-CD224EC10D1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37F0C-D340-486F-B268-C3500C440E13}" type="datetimeFigureOut">
              <a:rPr lang="en-GB" smtClean="0"/>
              <a:pPr/>
              <a:t>04/06/2018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4A07-EAE5-4EBA-83FB-CD224EC10D1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37F0C-D340-486F-B268-C3500C440E13}" type="datetimeFigureOut">
              <a:rPr lang="en-GB" smtClean="0"/>
              <a:pPr/>
              <a:t>04/06/2018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4A07-EAE5-4EBA-83FB-CD224EC10D1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37F0C-D340-486F-B268-C3500C440E13}" type="datetimeFigureOut">
              <a:rPr lang="en-GB" smtClean="0"/>
              <a:pPr/>
              <a:t>04/06/2018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4A07-EAE5-4EBA-83FB-CD224EC10D1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37F0C-D340-486F-B268-C3500C440E13}" type="datetimeFigureOut">
              <a:rPr lang="en-GB" smtClean="0"/>
              <a:pPr/>
              <a:t>04/06/2018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4A07-EAE5-4EBA-83FB-CD224EC10D1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37F0C-D340-486F-B268-C3500C440E13}" type="datetimeFigureOut">
              <a:rPr lang="en-GB" smtClean="0"/>
              <a:pPr/>
              <a:t>04/06/2018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4A07-EAE5-4EBA-83FB-CD224EC10D1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37F0C-D340-486F-B268-C3500C440E13}" type="datetimeFigureOut">
              <a:rPr lang="en-GB" smtClean="0"/>
              <a:pPr/>
              <a:t>04/06/2018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4A07-EAE5-4EBA-83FB-CD224EC10D1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37F0C-D340-486F-B268-C3500C440E13}" type="datetimeFigureOut">
              <a:rPr lang="en-GB" smtClean="0"/>
              <a:pPr/>
              <a:t>04/06/2018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4A07-EAE5-4EBA-83FB-CD224EC10D1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37F0C-D340-486F-B268-C3500C440E13}" type="datetimeFigureOut">
              <a:rPr lang="en-GB" smtClean="0"/>
              <a:pPr/>
              <a:t>04/06/2018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4A07-EAE5-4EBA-83FB-CD224EC10D1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37F0C-D340-486F-B268-C3500C440E13}" type="datetimeFigureOut">
              <a:rPr lang="en-GB" smtClean="0"/>
              <a:pPr/>
              <a:t>04/06/2018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4A07-EAE5-4EBA-83FB-CD224EC10D1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37F0C-D340-486F-B268-C3500C440E13}" type="datetimeFigureOut">
              <a:rPr lang="en-GB" smtClean="0"/>
              <a:pPr/>
              <a:t>04/06/2018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4A07-EAE5-4EBA-83FB-CD224EC10D1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37F0C-D340-486F-B268-C3500C440E13}" type="datetimeFigureOut">
              <a:rPr lang="en-GB" smtClean="0"/>
              <a:pPr/>
              <a:t>04/06/2018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E4A07-EAE5-4EBA-83FB-CD224EC10D1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690643"/>
            <a:ext cx="7048091" cy="733594"/>
          </a:xfrm>
        </p:spPr>
        <p:txBody>
          <a:bodyPr>
            <a:normAutofit/>
          </a:bodyPr>
          <a:lstStyle/>
          <a:p>
            <a:r>
              <a:rPr lang="en-GB" sz="3600" dirty="0" smtClean="0"/>
              <a:t>Functional Summary Tool</a:t>
            </a:r>
            <a:endParaRPr lang="en-GB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GB" dirty="0" smtClean="0"/>
          </a:p>
          <a:p>
            <a:pPr algn="ctr">
              <a:buNone/>
            </a:pPr>
            <a:r>
              <a:rPr lang="en-GB" dirty="0" err="1" smtClean="0"/>
              <a:t>Kirsty</a:t>
            </a:r>
            <a:r>
              <a:rPr lang="en-GB" dirty="0" smtClean="0"/>
              <a:t> Forrest</a:t>
            </a:r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/>
              <a:t>Patient Flow Co-ordinator</a:t>
            </a:r>
          </a:p>
          <a:p>
            <a:pPr algn="ctr">
              <a:buNone/>
            </a:pPr>
            <a:r>
              <a:rPr lang="en-GB" dirty="0" smtClean="0"/>
              <a:t>Dumfries &amp; Galloway Royal Infirmary</a:t>
            </a:r>
          </a:p>
          <a:p>
            <a:pPr algn="ctr">
              <a:buNone/>
            </a:pPr>
            <a:r>
              <a:rPr lang="en-GB" dirty="0" smtClean="0"/>
              <a:t>kirstyforrest@nhs.net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40178"/>
            <a:ext cx="1305202" cy="98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REASONS FOR REFERRAL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Ward Team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Patient Flow</a:t>
            </a:r>
            <a:endParaRPr lang="en-GB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1889874" y="2162326"/>
            <a:ext cx="1152128" cy="720080"/>
          </a:xfrm>
          <a:prstGeom prst="wedgeRoundRect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For</a:t>
            </a:r>
            <a:r>
              <a:rPr lang="en-GB" i="1" dirty="0" smtClean="0"/>
              <a:t> </a:t>
            </a:r>
            <a:r>
              <a:rPr lang="en-GB" dirty="0" smtClean="0"/>
              <a:t>REHAB</a:t>
            </a:r>
            <a:endParaRPr lang="en-GB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539552" y="3068960"/>
            <a:ext cx="1224136" cy="792088"/>
          </a:xfrm>
          <a:prstGeom prst="wedgeRoundRect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i="1" dirty="0" smtClean="0"/>
              <a:t>For rehab</a:t>
            </a:r>
            <a:endParaRPr lang="en-GB" i="1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3048465" y="4378610"/>
            <a:ext cx="1296144" cy="792088"/>
          </a:xfrm>
          <a:prstGeom prst="wedgeRoundRect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Its xx</a:t>
            </a:r>
          </a:p>
          <a:p>
            <a:pPr algn="ctr"/>
            <a:r>
              <a:rPr lang="en-GB" dirty="0" smtClean="0"/>
              <a:t>days post surgery</a:t>
            </a:r>
            <a:endParaRPr lang="en-GB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457200" y="4653136"/>
            <a:ext cx="1512168" cy="720080"/>
          </a:xfrm>
          <a:prstGeom prst="wedgeRoundRect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This is an acute ward</a:t>
            </a:r>
            <a:endParaRPr lang="en-GB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1820353" y="5676113"/>
            <a:ext cx="1584176" cy="576064"/>
          </a:xfrm>
          <a:prstGeom prst="wedgeRoundRect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FOR REHAB</a:t>
            </a:r>
            <a:endParaRPr lang="en-GB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2880932" y="3135113"/>
            <a:ext cx="1440160" cy="576064"/>
          </a:xfrm>
          <a:prstGeom prst="wedgeRoundRect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Its complicated</a:t>
            </a:r>
            <a:endParaRPr lang="en-GB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6002969" y="2198330"/>
            <a:ext cx="1584176" cy="648072"/>
          </a:xfrm>
          <a:prstGeom prst="wedgeRoundRect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What sort of rehab ?</a:t>
            </a:r>
            <a:endParaRPr lang="en-GB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4860032" y="3068960"/>
            <a:ext cx="1512168" cy="864096"/>
          </a:xfrm>
          <a:prstGeom prst="wedgeRoundRectCallou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What intensity of rehab ?</a:t>
            </a:r>
            <a:endParaRPr lang="en-GB" dirty="0"/>
          </a:p>
        </p:txBody>
      </p:sp>
      <p:sp>
        <p:nvSpPr>
          <p:cNvPr id="13" name="Rounded Rectangular Callout 12"/>
          <p:cNvSpPr/>
          <p:nvPr/>
        </p:nvSpPr>
        <p:spPr>
          <a:xfrm>
            <a:off x="4716016" y="4437112"/>
            <a:ext cx="1728192" cy="648072"/>
          </a:xfrm>
          <a:prstGeom prst="wedgeRoundRect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What's the patients’ goal?</a:t>
            </a:r>
            <a:endParaRPr lang="en-GB" dirty="0"/>
          </a:p>
        </p:txBody>
      </p:sp>
      <p:sp>
        <p:nvSpPr>
          <p:cNvPr id="14" name="Rounded Rectangular Callout 13"/>
          <p:cNvSpPr/>
          <p:nvPr/>
        </p:nvSpPr>
        <p:spPr>
          <a:xfrm>
            <a:off x="7452320" y="3068960"/>
            <a:ext cx="1368152" cy="864096"/>
          </a:xfrm>
          <a:prstGeom prst="wedgeRoundRect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What is the anticipated outcome ?</a:t>
            </a:r>
            <a:endParaRPr lang="en-GB" dirty="0"/>
          </a:p>
        </p:txBody>
      </p:sp>
      <p:sp>
        <p:nvSpPr>
          <p:cNvPr id="15" name="Rounded Rectangular Callout 14"/>
          <p:cNvSpPr/>
          <p:nvPr/>
        </p:nvSpPr>
        <p:spPr>
          <a:xfrm>
            <a:off x="7164288" y="4221088"/>
            <a:ext cx="1584176" cy="792088"/>
          </a:xfrm>
          <a:prstGeom prst="wedgeRoundRect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Is the patient ready to move ?</a:t>
            </a:r>
            <a:endParaRPr lang="en-GB" dirty="0"/>
          </a:p>
        </p:txBody>
      </p:sp>
      <p:sp>
        <p:nvSpPr>
          <p:cNvPr id="16" name="Rounded Rectangular Callout 15"/>
          <p:cNvSpPr/>
          <p:nvPr/>
        </p:nvSpPr>
        <p:spPr>
          <a:xfrm>
            <a:off x="5858953" y="5444629"/>
            <a:ext cx="1872208" cy="864096"/>
          </a:xfrm>
          <a:prstGeom prst="wedgeRoundRect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What is preventing discharge home?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935" y="363190"/>
            <a:ext cx="8229600" cy="1143000"/>
          </a:xfrm>
        </p:spPr>
        <p:txBody>
          <a:bodyPr/>
          <a:lstStyle/>
          <a:p>
            <a:r>
              <a:rPr lang="en-GB" dirty="0" smtClean="0"/>
              <a:t>Representation of Process</a:t>
            </a:r>
            <a:endParaRPr lang="en-GB" dirty="0"/>
          </a:p>
        </p:txBody>
      </p:sp>
      <p:sp>
        <p:nvSpPr>
          <p:cNvPr id="3" name="Flowchart: Process 2"/>
          <p:cNvSpPr/>
          <p:nvPr/>
        </p:nvSpPr>
        <p:spPr>
          <a:xfrm>
            <a:off x="611560" y="1628800"/>
            <a:ext cx="1368152" cy="64807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Admitted to ward</a:t>
            </a:r>
            <a:endParaRPr lang="en-GB" dirty="0"/>
          </a:p>
        </p:txBody>
      </p:sp>
      <p:sp>
        <p:nvSpPr>
          <p:cNvPr id="4" name="Flowchart: Process 3"/>
          <p:cNvSpPr/>
          <p:nvPr/>
        </p:nvSpPr>
        <p:spPr>
          <a:xfrm>
            <a:off x="622222" y="2488034"/>
            <a:ext cx="1368152" cy="64807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Medical Assessment</a:t>
            </a:r>
            <a:endParaRPr lang="en-GB" dirty="0"/>
          </a:p>
        </p:txBody>
      </p:sp>
      <p:sp>
        <p:nvSpPr>
          <p:cNvPr id="5" name="Flowchart: Process 4"/>
          <p:cNvSpPr/>
          <p:nvPr/>
        </p:nvSpPr>
        <p:spPr>
          <a:xfrm>
            <a:off x="1978542" y="4492754"/>
            <a:ext cx="6547537" cy="5658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Physio Assessment</a:t>
            </a:r>
            <a:endParaRPr lang="en-GB" dirty="0"/>
          </a:p>
        </p:txBody>
      </p:sp>
      <p:sp>
        <p:nvSpPr>
          <p:cNvPr id="6" name="Flowchart: Process 5"/>
          <p:cNvSpPr/>
          <p:nvPr/>
        </p:nvSpPr>
        <p:spPr>
          <a:xfrm>
            <a:off x="1979711" y="3846402"/>
            <a:ext cx="6547537" cy="53629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OT Assessment</a:t>
            </a:r>
            <a:endParaRPr lang="en-GB" dirty="0"/>
          </a:p>
        </p:txBody>
      </p:sp>
      <p:sp>
        <p:nvSpPr>
          <p:cNvPr id="7" name="Right Arrow 6"/>
          <p:cNvSpPr/>
          <p:nvPr/>
        </p:nvSpPr>
        <p:spPr>
          <a:xfrm>
            <a:off x="622222" y="6309320"/>
            <a:ext cx="790502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own Arrow 7"/>
          <p:cNvSpPr/>
          <p:nvPr/>
        </p:nvSpPr>
        <p:spPr>
          <a:xfrm rot="19460620">
            <a:off x="583303" y="5270679"/>
            <a:ext cx="531982" cy="777501"/>
          </a:xfrm>
          <a:prstGeom prst="downArrow">
            <a:avLst>
              <a:gd name="adj1" fmla="val 43055"/>
              <a:gd name="adj2" fmla="val 500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Down Arrow 8"/>
          <p:cNvSpPr/>
          <p:nvPr/>
        </p:nvSpPr>
        <p:spPr>
          <a:xfrm rot="1452884">
            <a:off x="2605804" y="5258130"/>
            <a:ext cx="431234" cy="634267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Down Arrow 9"/>
          <p:cNvSpPr/>
          <p:nvPr/>
        </p:nvSpPr>
        <p:spPr>
          <a:xfrm>
            <a:off x="4824028" y="5165576"/>
            <a:ext cx="144016" cy="720080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Down Arrow 10"/>
          <p:cNvSpPr/>
          <p:nvPr/>
        </p:nvSpPr>
        <p:spPr>
          <a:xfrm rot="1126696">
            <a:off x="5858140" y="5153130"/>
            <a:ext cx="306620" cy="76669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Down Arrow 11"/>
          <p:cNvSpPr/>
          <p:nvPr/>
        </p:nvSpPr>
        <p:spPr>
          <a:xfrm>
            <a:off x="8172668" y="5237596"/>
            <a:ext cx="178229" cy="72008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lowchart: Process 12"/>
          <p:cNvSpPr/>
          <p:nvPr/>
        </p:nvSpPr>
        <p:spPr>
          <a:xfrm>
            <a:off x="1403648" y="5924970"/>
            <a:ext cx="6336704" cy="312342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Refer to Patient flow at any time during Process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Flowchart: Process 13"/>
          <p:cNvSpPr/>
          <p:nvPr/>
        </p:nvSpPr>
        <p:spPr>
          <a:xfrm>
            <a:off x="610391" y="3219236"/>
            <a:ext cx="7915688" cy="53375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Nursing Assessment / Intervention</a:t>
            </a:r>
            <a:endParaRPr lang="en-GB" dirty="0"/>
          </a:p>
        </p:txBody>
      </p:sp>
      <p:sp>
        <p:nvSpPr>
          <p:cNvPr id="15" name="Flowchart: Process 14"/>
          <p:cNvSpPr/>
          <p:nvPr/>
        </p:nvSpPr>
        <p:spPr>
          <a:xfrm>
            <a:off x="-508" y="6545658"/>
            <a:ext cx="2592288" cy="312342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Day of Admin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Flowchart: Process 15"/>
          <p:cNvSpPr/>
          <p:nvPr/>
        </p:nvSpPr>
        <p:spPr>
          <a:xfrm>
            <a:off x="6736921" y="6508964"/>
            <a:ext cx="2592288" cy="312342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Ongoing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1733150" y="5286845"/>
            <a:ext cx="144016" cy="72008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Down Arrow 17"/>
          <p:cNvSpPr/>
          <p:nvPr/>
        </p:nvSpPr>
        <p:spPr>
          <a:xfrm rot="19633780">
            <a:off x="7048297" y="5280424"/>
            <a:ext cx="431234" cy="63426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Down Arrow 18"/>
          <p:cNvSpPr/>
          <p:nvPr/>
        </p:nvSpPr>
        <p:spPr>
          <a:xfrm rot="19844051">
            <a:off x="3759306" y="5214211"/>
            <a:ext cx="306620" cy="7666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446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Functional Assessment Summary Tool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Medical Assessment – Clinical Frailty Scale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Cumulated Ambulation Score 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CAS interpretation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Patient Centred Goal – with time scale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Record of patient involvement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Comments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Representation of New Process</a:t>
            </a:r>
            <a:endParaRPr lang="en-GB" dirty="0"/>
          </a:p>
        </p:txBody>
      </p:sp>
      <p:sp>
        <p:nvSpPr>
          <p:cNvPr id="4" name="Flowchart: Process 3"/>
          <p:cNvSpPr/>
          <p:nvPr/>
        </p:nvSpPr>
        <p:spPr>
          <a:xfrm>
            <a:off x="455728" y="1602014"/>
            <a:ext cx="1378496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Admitted to ward</a:t>
            </a:r>
            <a:endParaRPr lang="en-GB" dirty="0"/>
          </a:p>
        </p:txBody>
      </p:sp>
      <p:sp>
        <p:nvSpPr>
          <p:cNvPr id="5" name="Flowchart: Process 4"/>
          <p:cNvSpPr/>
          <p:nvPr/>
        </p:nvSpPr>
        <p:spPr>
          <a:xfrm>
            <a:off x="455728" y="2301383"/>
            <a:ext cx="1378496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Medical Assessment</a:t>
            </a:r>
            <a:endParaRPr lang="en-GB" dirty="0"/>
          </a:p>
        </p:txBody>
      </p:sp>
      <p:sp>
        <p:nvSpPr>
          <p:cNvPr id="6" name="Flowchart: Process 5"/>
          <p:cNvSpPr/>
          <p:nvPr/>
        </p:nvSpPr>
        <p:spPr>
          <a:xfrm>
            <a:off x="2140496" y="4410760"/>
            <a:ext cx="1378496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OT Assessment</a:t>
            </a:r>
            <a:endParaRPr lang="en-GB" dirty="0"/>
          </a:p>
        </p:txBody>
      </p:sp>
      <p:sp>
        <p:nvSpPr>
          <p:cNvPr id="7" name="Flowchart: Process 6"/>
          <p:cNvSpPr/>
          <p:nvPr/>
        </p:nvSpPr>
        <p:spPr>
          <a:xfrm>
            <a:off x="2140496" y="3569930"/>
            <a:ext cx="1378496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Physios start CAS</a:t>
            </a:r>
            <a:endParaRPr lang="en-GB" dirty="0"/>
          </a:p>
        </p:txBody>
      </p:sp>
      <p:sp>
        <p:nvSpPr>
          <p:cNvPr id="8" name="Flowchart: Process 7"/>
          <p:cNvSpPr/>
          <p:nvPr/>
        </p:nvSpPr>
        <p:spPr>
          <a:xfrm>
            <a:off x="3707904" y="3569930"/>
            <a:ext cx="1378496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CAS Day 2</a:t>
            </a:r>
            <a:endParaRPr lang="en-GB" dirty="0"/>
          </a:p>
        </p:txBody>
      </p:sp>
      <p:sp>
        <p:nvSpPr>
          <p:cNvPr id="9" name="Flowchart: Process 8"/>
          <p:cNvSpPr/>
          <p:nvPr/>
        </p:nvSpPr>
        <p:spPr>
          <a:xfrm>
            <a:off x="5456522" y="4939524"/>
            <a:ext cx="1378496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Therapeutic Goals</a:t>
            </a:r>
            <a:endParaRPr lang="en-GB" dirty="0"/>
          </a:p>
        </p:txBody>
      </p:sp>
      <p:sp>
        <p:nvSpPr>
          <p:cNvPr id="10" name="Flowchart: Process 9"/>
          <p:cNvSpPr/>
          <p:nvPr/>
        </p:nvSpPr>
        <p:spPr>
          <a:xfrm>
            <a:off x="5456522" y="3569930"/>
            <a:ext cx="1378496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CAS Day 3</a:t>
            </a:r>
            <a:endParaRPr lang="en-GB" dirty="0"/>
          </a:p>
        </p:txBody>
      </p:sp>
      <p:sp>
        <p:nvSpPr>
          <p:cNvPr id="11" name="Flowchart: Process 10"/>
          <p:cNvSpPr/>
          <p:nvPr/>
        </p:nvSpPr>
        <p:spPr>
          <a:xfrm>
            <a:off x="5456522" y="4265238"/>
            <a:ext cx="1378496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CAS </a:t>
            </a:r>
            <a:r>
              <a:rPr lang="en-GB" sz="1600" dirty="0" smtClean="0"/>
              <a:t>Interpretation</a:t>
            </a:r>
            <a:endParaRPr lang="en-GB" sz="1600" dirty="0"/>
          </a:p>
        </p:txBody>
      </p:sp>
      <p:sp>
        <p:nvSpPr>
          <p:cNvPr id="12" name="Flowchart: Process 11"/>
          <p:cNvSpPr/>
          <p:nvPr/>
        </p:nvSpPr>
        <p:spPr>
          <a:xfrm>
            <a:off x="7164288" y="4939524"/>
            <a:ext cx="1378496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Assessment Conclusion</a:t>
            </a:r>
            <a:endParaRPr lang="en-GB" dirty="0"/>
          </a:p>
        </p:txBody>
      </p:sp>
      <p:sp>
        <p:nvSpPr>
          <p:cNvPr id="13" name="Flowchart: Process 12"/>
          <p:cNvSpPr/>
          <p:nvPr/>
        </p:nvSpPr>
        <p:spPr>
          <a:xfrm>
            <a:off x="455728" y="3000752"/>
            <a:ext cx="8159064" cy="44993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Nursing Assessment / Intervention</a:t>
            </a:r>
            <a:endParaRPr lang="en-GB" dirty="0"/>
          </a:p>
        </p:txBody>
      </p:sp>
      <p:sp>
        <p:nvSpPr>
          <p:cNvPr id="14" name="Right Arrow 13"/>
          <p:cNvSpPr/>
          <p:nvPr/>
        </p:nvSpPr>
        <p:spPr>
          <a:xfrm>
            <a:off x="539552" y="6309320"/>
            <a:ext cx="80752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lowchart: Process 14"/>
          <p:cNvSpPr/>
          <p:nvPr/>
        </p:nvSpPr>
        <p:spPr>
          <a:xfrm>
            <a:off x="-508" y="6545658"/>
            <a:ext cx="2592288" cy="312342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Day of </a:t>
            </a:r>
            <a:r>
              <a:rPr lang="en-GB" dirty="0" err="1" smtClean="0">
                <a:solidFill>
                  <a:schemeClr val="tx1"/>
                </a:solidFill>
              </a:rPr>
              <a:t>Adm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Flowchart: Process 15"/>
          <p:cNvSpPr/>
          <p:nvPr/>
        </p:nvSpPr>
        <p:spPr>
          <a:xfrm>
            <a:off x="6736921" y="6508964"/>
            <a:ext cx="2592288" cy="312342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Day 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7709520" y="5589240"/>
            <a:ext cx="144016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lowchart: Process 17"/>
          <p:cNvSpPr/>
          <p:nvPr/>
        </p:nvSpPr>
        <p:spPr>
          <a:xfrm>
            <a:off x="7163041" y="5793109"/>
            <a:ext cx="2592288" cy="312342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Patient Flow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891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5835015"/>
              </p:ext>
            </p:extLst>
          </p:nvPr>
        </p:nvGraphicFramePr>
        <p:xfrm>
          <a:off x="611560" y="332656"/>
          <a:ext cx="7920880" cy="5976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635896" y="6093296"/>
            <a:ext cx="12241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/>
              <a:t>Started document testing</a:t>
            </a:r>
            <a:endParaRPr lang="en-GB" sz="11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956376" y="1772816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56%</a:t>
            </a:r>
            <a:endParaRPr lang="en-GB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8028384" y="3068960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36%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xmlns="" val="32889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35943921"/>
              </p:ext>
            </p:extLst>
          </p:nvPr>
        </p:nvGraphicFramePr>
        <p:xfrm>
          <a:off x="755576" y="548680"/>
          <a:ext cx="7848872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ight Arrow 2"/>
          <p:cNvSpPr/>
          <p:nvPr/>
        </p:nvSpPr>
        <p:spPr>
          <a:xfrm rot="16200000" flipV="1">
            <a:off x="4126807" y="6034432"/>
            <a:ext cx="360040" cy="4571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914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STANDARDISED TOOLS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Clinical Frailty Scale</a:t>
            </a:r>
          </a:p>
          <a:p>
            <a:r>
              <a:rPr lang="en-GB" sz="1800" dirty="0" smtClean="0"/>
              <a:t>Rockwood K, et al.  A global clinical measure of fitness and frailty in elderly people.  CMAJ 2005; 173: 489-495</a:t>
            </a:r>
          </a:p>
          <a:p>
            <a:endParaRPr lang="en-GB" dirty="0"/>
          </a:p>
          <a:p>
            <a:r>
              <a:rPr lang="en-GB" dirty="0" smtClean="0"/>
              <a:t>The Cumulated Ambulation Score (CAS)</a:t>
            </a:r>
          </a:p>
          <a:p>
            <a:r>
              <a:rPr lang="en-GB" sz="1800" dirty="0" smtClean="0"/>
              <a:t>Foss NB, </a:t>
            </a:r>
            <a:r>
              <a:rPr lang="en-GB" sz="1800" dirty="0" err="1" smtClean="0"/>
              <a:t>Kirstensen</a:t>
            </a:r>
            <a:r>
              <a:rPr lang="en-GB" sz="1800" dirty="0" smtClean="0"/>
              <a:t> MT, </a:t>
            </a:r>
            <a:r>
              <a:rPr lang="en-GB" sz="1800" dirty="0" err="1" smtClean="0"/>
              <a:t>Kehlet</a:t>
            </a:r>
            <a:r>
              <a:rPr lang="en-GB" sz="1800" dirty="0" smtClean="0"/>
              <a:t> H. Predication of postoperative morbidity, mortality and rehabilitation in hip fracture patients: the cumulated ambulation score.  Clinical Rehabilitation. 2006; 20: 701-8</a:t>
            </a: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2252</TotalTime>
  <Words>269</Words>
  <Application>Microsoft Office PowerPoint</Application>
  <PresentationFormat>On-screen Show (4:3)</PresentationFormat>
  <Paragraphs>77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Functional Summary Tool</vt:lpstr>
      <vt:lpstr>REASONS FOR REFERRAL </vt:lpstr>
      <vt:lpstr>Representation of Process</vt:lpstr>
      <vt:lpstr>Functional Assessment Summary Tool</vt:lpstr>
      <vt:lpstr>Representation of New Process</vt:lpstr>
      <vt:lpstr>Slide 6</vt:lpstr>
      <vt:lpstr>Slide 7</vt:lpstr>
      <vt:lpstr>STANDARDISED TOOLS</vt:lpstr>
    </vt:vector>
  </TitlesOfParts>
  <Company>NHS Dumfries And Galloway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kforrest</dc:creator>
  <cp:lastModifiedBy>KForrest</cp:lastModifiedBy>
  <cp:revision>152</cp:revision>
  <dcterms:created xsi:type="dcterms:W3CDTF">2017-10-17T12:22:54Z</dcterms:created>
  <dcterms:modified xsi:type="dcterms:W3CDTF">2018-06-04T15:12:08Z</dcterms:modified>
</cp:coreProperties>
</file>