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1"/>
  </p:handoutMasterIdLst>
  <p:sldIdLst>
    <p:sldId id="256" r:id="rId2"/>
    <p:sldId id="257" r:id="rId3"/>
    <p:sldId id="261" r:id="rId4"/>
    <p:sldId id="258" r:id="rId5"/>
    <p:sldId id="259" r:id="rId6"/>
    <p:sldId id="265" r:id="rId7"/>
    <p:sldId id="267" r:id="rId8"/>
    <p:sldId id="266"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44" autoAdjust="0"/>
    <p:restoredTop sz="94660"/>
  </p:normalViewPr>
  <p:slideViewPr>
    <p:cSldViewPr>
      <p:cViewPr varScale="1">
        <p:scale>
          <a:sx n="68" d="100"/>
          <a:sy n="68" d="100"/>
        </p:scale>
        <p:origin x="-14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7FB6AC1-D0CA-4417-BDE3-0F1EA75F73B7}" type="datetimeFigureOut">
              <a:rPr lang="en-GB" smtClean="0"/>
              <a:pPr/>
              <a:t>20/06/2018</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3D43461-EE13-45D1-85F9-88266BF1E33C}"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4CBB15C-43DB-4EDB-A601-7C90A2312CED}" type="datetimeFigureOut">
              <a:rPr lang="en-GB" smtClean="0"/>
              <a:pPr/>
              <a:t>20/06/2018</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3A6D6B39-5A57-415F-8BD5-F042FD0DA8EE}"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CBB15C-43DB-4EDB-A601-7C90A2312CED}" type="datetimeFigureOut">
              <a:rPr lang="en-GB" smtClean="0"/>
              <a:pPr/>
              <a:t>20/06/2018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6D6B39-5A57-415F-8BD5-F042FD0DA8E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CBB15C-43DB-4EDB-A601-7C90A2312CED}" type="datetimeFigureOut">
              <a:rPr lang="en-GB" smtClean="0"/>
              <a:pPr/>
              <a:t>20/06/2018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6D6B39-5A57-415F-8BD5-F042FD0DA8E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CBB15C-43DB-4EDB-A601-7C90A2312CED}" type="datetimeFigureOut">
              <a:rPr lang="en-GB" smtClean="0"/>
              <a:pPr/>
              <a:t>20/06/2018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6D6B39-5A57-415F-8BD5-F042FD0DA8E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4CBB15C-43DB-4EDB-A601-7C90A2312CED}" type="datetimeFigureOut">
              <a:rPr lang="en-GB" smtClean="0"/>
              <a:pPr/>
              <a:t>20/06/2018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6D6B39-5A57-415F-8BD5-F042FD0DA8EE}"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4CBB15C-43DB-4EDB-A601-7C90A2312CED}" type="datetimeFigureOut">
              <a:rPr lang="en-GB" smtClean="0"/>
              <a:pPr/>
              <a:t>20/06/2018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6D6B39-5A57-415F-8BD5-F042FD0DA8E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4CBB15C-43DB-4EDB-A601-7C90A2312CED}" type="datetimeFigureOut">
              <a:rPr lang="en-GB" smtClean="0"/>
              <a:pPr/>
              <a:t>20/06/2018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A6D6B39-5A57-415F-8BD5-F042FD0DA8E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4CBB15C-43DB-4EDB-A601-7C90A2312CED}" type="datetimeFigureOut">
              <a:rPr lang="en-GB" smtClean="0"/>
              <a:pPr/>
              <a:t>20/06/2018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A6D6B39-5A57-415F-8BD5-F042FD0DA8E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CBB15C-43DB-4EDB-A601-7C90A2312CED}" type="datetimeFigureOut">
              <a:rPr lang="en-GB" smtClean="0"/>
              <a:pPr/>
              <a:t>20/06/2018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A6D6B39-5A57-415F-8BD5-F042FD0DA8E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4CBB15C-43DB-4EDB-A601-7C90A2312CED}" type="datetimeFigureOut">
              <a:rPr lang="en-GB" smtClean="0"/>
              <a:pPr/>
              <a:t>20/06/2018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6D6B39-5A57-415F-8BD5-F042FD0DA8E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4CBB15C-43DB-4EDB-A601-7C90A2312CED}" type="datetimeFigureOut">
              <a:rPr lang="en-GB" smtClean="0"/>
              <a:pPr/>
              <a:t>20/06/2018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3A6D6B39-5A57-415F-8BD5-F042FD0DA8EE}"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4CBB15C-43DB-4EDB-A601-7C90A2312CED}" type="datetimeFigureOut">
              <a:rPr lang="en-GB" smtClean="0"/>
              <a:pPr/>
              <a:t>20/06/2018</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A6D6B39-5A57-415F-8BD5-F042FD0DA8EE}"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9.xml"/><Relationship Id="rId5" Type="http://schemas.openxmlformats.org/officeDocument/2006/relationships/image" Target="../media/image5.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1176996"/>
            <a:ext cx="2212848" cy="2972084"/>
          </a:xfrm>
        </p:spPr>
        <p:txBody>
          <a:bodyPr>
            <a:normAutofit/>
          </a:bodyPr>
          <a:lstStyle/>
          <a:p>
            <a:r>
              <a:rPr lang="en-GB" sz="5400" dirty="0" smtClean="0"/>
              <a:t>Home First</a:t>
            </a:r>
            <a:r>
              <a:rPr lang="en-GB" dirty="0" smtClean="0"/>
              <a:t>	</a:t>
            </a:r>
            <a:endParaRPr lang="en-GB" dirty="0"/>
          </a:p>
        </p:txBody>
      </p:sp>
      <p:sp>
        <p:nvSpPr>
          <p:cNvPr id="6" name="Text Placeholder 5"/>
          <p:cNvSpPr>
            <a:spLocks noGrp="1"/>
          </p:cNvSpPr>
          <p:nvPr>
            <p:ph type="body" sz="half" idx="2"/>
          </p:nvPr>
        </p:nvSpPr>
        <p:spPr>
          <a:xfrm>
            <a:off x="609600" y="2132856"/>
            <a:ext cx="2209800" cy="2875249"/>
          </a:xfrm>
        </p:spPr>
        <p:txBody>
          <a:bodyPr/>
          <a:lstStyle/>
          <a:p>
            <a:endParaRPr lang="en-GB" dirty="0">
              <a:latin typeface="+mj-lt"/>
            </a:endParaRPr>
          </a:p>
        </p:txBody>
      </p:sp>
      <p:pic>
        <p:nvPicPr>
          <p:cNvPr id="7" name="Picture Placeholder 6" descr="Picture1.png"/>
          <p:cNvPicPr>
            <a:picLocks noGrp="1" noChangeAspect="1"/>
          </p:cNvPicPr>
          <p:nvPr>
            <p:ph type="pic" idx="1"/>
          </p:nvPr>
        </p:nvPicPr>
        <p:blipFill>
          <a:blip r:embed="rId2" cstate="print"/>
          <a:srcRect l="5290" r="5290"/>
          <a:stretch>
            <a:fillRect/>
          </a:stretch>
        </p:blipFill>
        <p:spPr>
          <a:xfrm rot="420000">
            <a:off x="3498236" y="1247452"/>
            <a:ext cx="4617720" cy="3931920"/>
          </a:xfrm>
        </p:spPr>
      </p:pic>
      <p:pic>
        <p:nvPicPr>
          <p:cNvPr id="5" name="Picture 2" descr="NHS Lanarkshire"/>
          <p:cNvPicPr>
            <a:picLocks noChangeAspect="1" noChangeArrowheads="1"/>
          </p:cNvPicPr>
          <p:nvPr/>
        </p:nvPicPr>
        <p:blipFill>
          <a:blip r:embed="rId3" cstate="print"/>
          <a:srcRect/>
          <a:stretch>
            <a:fillRect/>
          </a:stretch>
        </p:blipFill>
        <p:spPr bwMode="auto">
          <a:xfrm>
            <a:off x="251520" y="5949280"/>
            <a:ext cx="1008112" cy="701184"/>
          </a:xfrm>
          <a:prstGeom prst="rect">
            <a:avLst/>
          </a:prstGeom>
          <a:noFill/>
          <a:ln w="9525">
            <a:noFill/>
            <a:miter lim="800000"/>
            <a:headEnd/>
            <a:tailEnd/>
          </a:ln>
        </p:spPr>
      </p:pic>
      <p:pic>
        <p:nvPicPr>
          <p:cNvPr id="8" name="Picture 2" descr="SLHSCP_logo_strapline_WEB"/>
          <p:cNvPicPr>
            <a:picLocks noChangeAspect="1" noChangeArrowheads="1"/>
          </p:cNvPicPr>
          <p:nvPr/>
        </p:nvPicPr>
        <p:blipFill>
          <a:blip r:embed="rId4" cstate="print"/>
          <a:srcRect/>
          <a:stretch>
            <a:fillRect/>
          </a:stretch>
        </p:blipFill>
        <p:spPr bwMode="auto">
          <a:xfrm>
            <a:off x="5868144" y="5949280"/>
            <a:ext cx="2144995" cy="607318"/>
          </a:xfrm>
          <a:prstGeom prst="rect">
            <a:avLst/>
          </a:prstGeom>
          <a:noFill/>
          <a:ln w="9525">
            <a:noFill/>
            <a:miter lim="800000"/>
            <a:headEnd/>
            <a:tailEnd/>
          </a:ln>
        </p:spPr>
      </p:pic>
      <p:pic>
        <p:nvPicPr>
          <p:cNvPr id="9" name="Picture 1" descr="Description: cid:image001.png@01D159D9.8C786210"/>
          <p:cNvPicPr>
            <a:picLocks noChangeAspect="1" noChangeArrowheads="1"/>
          </p:cNvPicPr>
          <p:nvPr/>
        </p:nvPicPr>
        <p:blipFill>
          <a:blip r:embed="rId5" cstate="print"/>
          <a:srcRect/>
          <a:stretch>
            <a:fillRect/>
          </a:stretch>
        </p:blipFill>
        <p:spPr bwMode="auto">
          <a:xfrm>
            <a:off x="1979712" y="5949280"/>
            <a:ext cx="2664296" cy="51178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Definition	</a:t>
            </a:r>
            <a:endParaRPr lang="en-GB" dirty="0"/>
          </a:p>
        </p:txBody>
      </p:sp>
      <p:sp>
        <p:nvSpPr>
          <p:cNvPr id="3" name="Content Placeholder 2"/>
          <p:cNvSpPr>
            <a:spLocks noGrp="1"/>
          </p:cNvSpPr>
          <p:nvPr>
            <p:ph idx="1"/>
          </p:nvPr>
        </p:nvSpPr>
        <p:spPr/>
        <p:txBody>
          <a:bodyPr/>
          <a:lstStyle/>
          <a:p>
            <a:pPr algn="ctr">
              <a:buNone/>
            </a:pPr>
            <a:endParaRPr lang="en-GB" dirty="0" smtClean="0"/>
          </a:p>
          <a:p>
            <a:pPr algn="ctr">
              <a:buNone/>
            </a:pPr>
            <a:r>
              <a:rPr lang="en-GB" dirty="0" smtClean="0"/>
              <a:t>“Where people who are clinically optimised and do not require an acute hospital bed, but may still require care services provided with short term, funded support to be discharged to their own home or another community setting.  Assessment for longer term care and support needs is then undertaken in the most appropriate setting at the right time for the person”</a:t>
            </a:r>
            <a:endParaRPr lang="en-GB" dirty="0"/>
          </a:p>
        </p:txBody>
      </p:sp>
      <p:pic>
        <p:nvPicPr>
          <p:cNvPr id="4" name="Picture 1" descr="Description: cid:image001.png@01D159D9.8C786210"/>
          <p:cNvPicPr>
            <a:picLocks noChangeAspect="1" noChangeArrowheads="1"/>
          </p:cNvPicPr>
          <p:nvPr/>
        </p:nvPicPr>
        <p:blipFill>
          <a:blip r:embed="rId2" cstate="print"/>
          <a:srcRect/>
          <a:stretch>
            <a:fillRect/>
          </a:stretch>
        </p:blipFill>
        <p:spPr bwMode="auto">
          <a:xfrm>
            <a:off x="1907704" y="5805264"/>
            <a:ext cx="3371850" cy="647700"/>
          </a:xfrm>
          <a:prstGeom prst="rect">
            <a:avLst/>
          </a:prstGeom>
          <a:noFill/>
          <a:ln w="9525">
            <a:noFill/>
            <a:miter lim="800000"/>
            <a:headEnd/>
            <a:tailEnd/>
          </a:ln>
        </p:spPr>
      </p:pic>
      <p:pic>
        <p:nvPicPr>
          <p:cNvPr id="5" name="Picture 2" descr="NHS Lanarkshire"/>
          <p:cNvPicPr>
            <a:picLocks noChangeAspect="1" noChangeArrowheads="1"/>
          </p:cNvPicPr>
          <p:nvPr/>
        </p:nvPicPr>
        <p:blipFill>
          <a:blip r:embed="rId3" cstate="print"/>
          <a:srcRect/>
          <a:stretch>
            <a:fillRect/>
          </a:stretch>
        </p:blipFill>
        <p:spPr bwMode="auto">
          <a:xfrm>
            <a:off x="179512" y="5661248"/>
            <a:ext cx="1449392" cy="1008112"/>
          </a:xfrm>
          <a:prstGeom prst="rect">
            <a:avLst/>
          </a:prstGeom>
          <a:noFill/>
          <a:ln w="9525">
            <a:noFill/>
            <a:miter lim="800000"/>
            <a:headEnd/>
            <a:tailEnd/>
          </a:ln>
        </p:spPr>
      </p:pic>
      <p:pic>
        <p:nvPicPr>
          <p:cNvPr id="6" name="Picture 2" descr="SLHSCP_logo_strapline_WEB"/>
          <p:cNvPicPr>
            <a:picLocks noChangeAspect="1" noChangeArrowheads="1"/>
          </p:cNvPicPr>
          <p:nvPr/>
        </p:nvPicPr>
        <p:blipFill>
          <a:blip r:embed="rId4" cstate="print"/>
          <a:srcRect/>
          <a:stretch>
            <a:fillRect/>
          </a:stretch>
        </p:blipFill>
        <p:spPr bwMode="auto">
          <a:xfrm>
            <a:off x="5652120" y="5733256"/>
            <a:ext cx="3162300" cy="895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304800"/>
            <a:ext cx="4978400" cy="1143000"/>
          </a:xfrm>
        </p:spPr>
        <p:txBody>
          <a:bodyPr>
            <a:normAutofit/>
          </a:bodyPr>
          <a:lstStyle/>
          <a:p>
            <a:pPr algn="ctr" eaLnBrk="1" hangingPunct="1">
              <a:defRPr/>
            </a:pPr>
            <a:r>
              <a:rPr lang="en-GB" sz="4000" dirty="0" smtClean="0">
                <a:solidFill>
                  <a:schemeClr val="accent3"/>
                </a:solidFill>
              </a:rPr>
              <a:t> WHY Home First?????</a:t>
            </a:r>
          </a:p>
        </p:txBody>
      </p:sp>
      <p:sp>
        <p:nvSpPr>
          <p:cNvPr id="9219" name="Rectangle 3"/>
          <p:cNvSpPr>
            <a:spLocks noGrp="1" noChangeArrowheads="1"/>
          </p:cNvSpPr>
          <p:nvPr>
            <p:ph idx="1"/>
          </p:nvPr>
        </p:nvSpPr>
        <p:spPr>
          <a:xfrm>
            <a:off x="323850" y="1844675"/>
            <a:ext cx="5040313" cy="4464050"/>
          </a:xfrm>
        </p:spPr>
        <p:txBody>
          <a:bodyPr/>
          <a:lstStyle/>
          <a:p>
            <a:pPr eaLnBrk="1" hangingPunct="1"/>
            <a:r>
              <a:rPr lang="en-GB" sz="1800" dirty="0" smtClean="0"/>
              <a:t>Demographics of an ageing population</a:t>
            </a:r>
          </a:p>
          <a:p>
            <a:pPr eaLnBrk="1" hangingPunct="1">
              <a:buNone/>
            </a:pPr>
            <a:endParaRPr lang="en-GB" sz="1800" dirty="0" smtClean="0"/>
          </a:p>
          <a:p>
            <a:pPr eaLnBrk="1" hangingPunct="1"/>
            <a:r>
              <a:rPr lang="en-GB" sz="1800" dirty="0" smtClean="0"/>
              <a:t>12% of patients decline in ADL function between admission and discharge</a:t>
            </a:r>
          </a:p>
          <a:p>
            <a:pPr eaLnBrk="1" hangingPunct="1"/>
            <a:endParaRPr lang="en-GB" sz="1800" dirty="0" smtClean="0"/>
          </a:p>
          <a:p>
            <a:pPr eaLnBrk="1" hangingPunct="1"/>
            <a:r>
              <a:rPr lang="en-GB" sz="1800" dirty="0" smtClean="0"/>
              <a:t>Delirium after admission 4-29%</a:t>
            </a:r>
          </a:p>
          <a:p>
            <a:pPr eaLnBrk="1" hangingPunct="1">
              <a:buNone/>
            </a:pPr>
            <a:endParaRPr lang="en-GB" sz="1800" dirty="0" smtClean="0"/>
          </a:p>
          <a:p>
            <a:pPr eaLnBrk="1" hangingPunct="1"/>
            <a:r>
              <a:rPr lang="en-GB" sz="1800" dirty="0" smtClean="0"/>
              <a:t>Hospital acquired infections (5-10%)</a:t>
            </a:r>
          </a:p>
          <a:p>
            <a:pPr eaLnBrk="1" hangingPunct="1"/>
            <a:endParaRPr lang="en-GB" sz="1800" dirty="0" smtClean="0"/>
          </a:p>
          <a:p>
            <a:pPr eaLnBrk="1" hangingPunct="1"/>
            <a:r>
              <a:rPr lang="en-GB" sz="1800" dirty="0" smtClean="0"/>
              <a:t>One or more adverse drug reaction in 19% of inpatients</a:t>
            </a:r>
          </a:p>
        </p:txBody>
      </p:sp>
      <p:pic>
        <p:nvPicPr>
          <p:cNvPr id="5" name="Picture Placeholder 6" descr="Picture1.png"/>
          <p:cNvPicPr>
            <a:picLocks noChangeAspect="1"/>
          </p:cNvPicPr>
          <p:nvPr/>
        </p:nvPicPr>
        <p:blipFill>
          <a:blip r:embed="rId2" cstate="print"/>
          <a:srcRect l="5290" r="5290"/>
          <a:stretch>
            <a:fillRect/>
          </a:stretch>
        </p:blipFill>
        <p:spPr>
          <a:xfrm rot="420000">
            <a:off x="5827729" y="1501497"/>
            <a:ext cx="2824555" cy="3054679"/>
          </a:xfrm>
          <a:prstGeom prst="rect">
            <a:avLst/>
          </a:prstGeom>
        </p:spPr>
      </p:pic>
      <p:pic>
        <p:nvPicPr>
          <p:cNvPr id="6" name="Picture 2" descr="SLHSCP_logo_strapline_WEB"/>
          <p:cNvPicPr>
            <a:picLocks noChangeAspect="1" noChangeArrowheads="1"/>
          </p:cNvPicPr>
          <p:nvPr/>
        </p:nvPicPr>
        <p:blipFill>
          <a:blip r:embed="rId3" cstate="print"/>
          <a:srcRect/>
          <a:stretch>
            <a:fillRect/>
          </a:stretch>
        </p:blipFill>
        <p:spPr bwMode="auto">
          <a:xfrm>
            <a:off x="5796136" y="5805264"/>
            <a:ext cx="3162300" cy="895350"/>
          </a:xfrm>
          <a:prstGeom prst="rect">
            <a:avLst/>
          </a:prstGeom>
          <a:noFill/>
          <a:ln w="9525">
            <a:noFill/>
            <a:miter lim="800000"/>
            <a:headEnd/>
            <a:tailEnd/>
          </a:ln>
        </p:spPr>
      </p:pic>
      <p:pic>
        <p:nvPicPr>
          <p:cNvPr id="7" name="Picture 1" descr="Description: cid:image001.png@01D159D9.8C786210"/>
          <p:cNvPicPr>
            <a:picLocks noChangeAspect="1" noChangeArrowheads="1"/>
          </p:cNvPicPr>
          <p:nvPr/>
        </p:nvPicPr>
        <p:blipFill>
          <a:blip r:embed="rId4" cstate="print"/>
          <a:srcRect/>
          <a:stretch>
            <a:fillRect/>
          </a:stretch>
        </p:blipFill>
        <p:spPr bwMode="auto">
          <a:xfrm>
            <a:off x="2051720" y="5949280"/>
            <a:ext cx="3371850" cy="647700"/>
          </a:xfrm>
          <a:prstGeom prst="rect">
            <a:avLst/>
          </a:prstGeom>
          <a:noFill/>
          <a:ln w="9525">
            <a:noFill/>
            <a:miter lim="800000"/>
            <a:headEnd/>
            <a:tailEnd/>
          </a:ln>
        </p:spPr>
      </p:pic>
      <p:pic>
        <p:nvPicPr>
          <p:cNvPr id="8" name="Picture 2" descr="NHS Lanarkshire"/>
          <p:cNvPicPr>
            <a:picLocks noChangeAspect="1" noChangeArrowheads="1"/>
          </p:cNvPicPr>
          <p:nvPr/>
        </p:nvPicPr>
        <p:blipFill>
          <a:blip r:embed="rId5" cstate="print"/>
          <a:srcRect/>
          <a:stretch>
            <a:fillRect/>
          </a:stretch>
        </p:blipFill>
        <p:spPr bwMode="auto">
          <a:xfrm>
            <a:off x="179512" y="5661248"/>
            <a:ext cx="1449392" cy="10081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Otherwise known as.........</a:t>
            </a:r>
            <a:endParaRPr lang="en-GB" dirty="0"/>
          </a:p>
        </p:txBody>
      </p:sp>
      <p:sp>
        <p:nvSpPr>
          <p:cNvPr id="3" name="Content Placeholder 2"/>
          <p:cNvSpPr>
            <a:spLocks noGrp="1"/>
          </p:cNvSpPr>
          <p:nvPr>
            <p:ph idx="1"/>
          </p:nvPr>
        </p:nvSpPr>
        <p:spPr/>
        <p:txBody>
          <a:bodyPr/>
          <a:lstStyle/>
          <a:p>
            <a:r>
              <a:rPr lang="en-GB" dirty="0" smtClean="0"/>
              <a:t>Discharge to assess</a:t>
            </a:r>
          </a:p>
          <a:p>
            <a:r>
              <a:rPr lang="en-GB" dirty="0" smtClean="0"/>
              <a:t>Safely home</a:t>
            </a:r>
          </a:p>
          <a:p>
            <a:r>
              <a:rPr lang="en-GB" dirty="0" smtClean="0"/>
              <a:t>Step down</a:t>
            </a:r>
          </a:p>
          <a:p>
            <a:pPr>
              <a:buNone/>
            </a:pPr>
            <a:endParaRPr lang="en-GB" dirty="0"/>
          </a:p>
        </p:txBody>
      </p:sp>
      <p:pic>
        <p:nvPicPr>
          <p:cNvPr id="6146" name="Picture 2" descr="Image result for hospital way out sign"/>
          <p:cNvPicPr>
            <a:picLocks noChangeAspect="1" noChangeArrowheads="1"/>
          </p:cNvPicPr>
          <p:nvPr/>
        </p:nvPicPr>
        <p:blipFill>
          <a:blip r:embed="rId2" cstate="print"/>
          <a:srcRect/>
          <a:stretch>
            <a:fillRect/>
          </a:stretch>
        </p:blipFill>
        <p:spPr bwMode="auto">
          <a:xfrm>
            <a:off x="3851920" y="2708920"/>
            <a:ext cx="4320480" cy="2448272"/>
          </a:xfrm>
          <a:prstGeom prst="rect">
            <a:avLst/>
          </a:prstGeom>
          <a:noFill/>
        </p:spPr>
      </p:pic>
      <p:pic>
        <p:nvPicPr>
          <p:cNvPr id="5" name="Picture 2" descr="NHS Lanarkshire"/>
          <p:cNvPicPr>
            <a:picLocks noChangeAspect="1" noChangeArrowheads="1"/>
          </p:cNvPicPr>
          <p:nvPr/>
        </p:nvPicPr>
        <p:blipFill>
          <a:blip r:embed="rId3" cstate="print"/>
          <a:srcRect/>
          <a:stretch>
            <a:fillRect/>
          </a:stretch>
        </p:blipFill>
        <p:spPr bwMode="auto">
          <a:xfrm>
            <a:off x="179512" y="5661248"/>
            <a:ext cx="1449392" cy="1008112"/>
          </a:xfrm>
          <a:prstGeom prst="rect">
            <a:avLst/>
          </a:prstGeom>
          <a:noFill/>
          <a:ln w="9525">
            <a:noFill/>
            <a:miter lim="800000"/>
            <a:headEnd/>
            <a:tailEnd/>
          </a:ln>
        </p:spPr>
      </p:pic>
      <p:pic>
        <p:nvPicPr>
          <p:cNvPr id="6" name="Picture 1" descr="Description: cid:image001.png@01D159D9.8C786210"/>
          <p:cNvPicPr>
            <a:picLocks noChangeAspect="1" noChangeArrowheads="1"/>
          </p:cNvPicPr>
          <p:nvPr/>
        </p:nvPicPr>
        <p:blipFill>
          <a:blip r:embed="rId4" cstate="print"/>
          <a:srcRect/>
          <a:stretch>
            <a:fillRect/>
          </a:stretch>
        </p:blipFill>
        <p:spPr bwMode="auto">
          <a:xfrm>
            <a:off x="1907704" y="5949280"/>
            <a:ext cx="3371850" cy="647700"/>
          </a:xfrm>
          <a:prstGeom prst="rect">
            <a:avLst/>
          </a:prstGeom>
          <a:noFill/>
          <a:ln w="9525">
            <a:noFill/>
            <a:miter lim="800000"/>
            <a:headEnd/>
            <a:tailEnd/>
          </a:ln>
        </p:spPr>
      </p:pic>
      <p:pic>
        <p:nvPicPr>
          <p:cNvPr id="7" name="Picture 2" descr="SLHSCP_logo_strapline_WEB"/>
          <p:cNvPicPr>
            <a:picLocks noChangeAspect="1" noChangeArrowheads="1"/>
          </p:cNvPicPr>
          <p:nvPr/>
        </p:nvPicPr>
        <p:blipFill>
          <a:blip r:embed="rId5" cstate="print"/>
          <a:srcRect/>
          <a:stretch>
            <a:fillRect/>
          </a:stretch>
        </p:blipFill>
        <p:spPr bwMode="auto">
          <a:xfrm>
            <a:off x="5724128" y="5805264"/>
            <a:ext cx="3162300" cy="895350"/>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Home First Approach	</a:t>
            </a:r>
            <a:endParaRPr lang="en-GB" dirty="0"/>
          </a:p>
        </p:txBody>
      </p:sp>
      <p:sp>
        <p:nvSpPr>
          <p:cNvPr id="3" name="Content Placeholder 2"/>
          <p:cNvSpPr>
            <a:spLocks noGrp="1"/>
          </p:cNvSpPr>
          <p:nvPr>
            <p:ph idx="1"/>
          </p:nvPr>
        </p:nvSpPr>
        <p:spPr/>
        <p:txBody>
          <a:bodyPr/>
          <a:lstStyle/>
          <a:p>
            <a:r>
              <a:rPr lang="en-GB" dirty="0" smtClean="0"/>
              <a:t>Action focused daily board rounds</a:t>
            </a:r>
          </a:p>
          <a:p>
            <a:r>
              <a:rPr lang="en-GB" dirty="0" smtClean="0"/>
              <a:t>Minimal DC goal</a:t>
            </a:r>
          </a:p>
          <a:p>
            <a:r>
              <a:rPr lang="en-GB" dirty="0" smtClean="0"/>
              <a:t>Realistic EDD</a:t>
            </a:r>
          </a:p>
          <a:p>
            <a:r>
              <a:rPr lang="en-GB" dirty="0" smtClean="0"/>
              <a:t>Planning DC from Day 0/1</a:t>
            </a:r>
          </a:p>
          <a:p>
            <a:r>
              <a:rPr lang="en-GB" dirty="0" smtClean="0"/>
              <a:t>Early support for homecare on DC</a:t>
            </a:r>
            <a:endParaRPr lang="en-GB" dirty="0"/>
          </a:p>
        </p:txBody>
      </p:sp>
      <p:pic>
        <p:nvPicPr>
          <p:cNvPr id="5122" name="Picture 2" descr="Image result for Hospital Daily board rounds]"/>
          <p:cNvPicPr>
            <a:picLocks noChangeAspect="1" noChangeArrowheads="1"/>
          </p:cNvPicPr>
          <p:nvPr/>
        </p:nvPicPr>
        <p:blipFill>
          <a:blip r:embed="rId2" cstate="print"/>
          <a:srcRect/>
          <a:stretch>
            <a:fillRect/>
          </a:stretch>
        </p:blipFill>
        <p:spPr bwMode="auto">
          <a:xfrm>
            <a:off x="5796136" y="2492896"/>
            <a:ext cx="2152650" cy="1609726"/>
          </a:xfrm>
          <a:prstGeom prst="rect">
            <a:avLst/>
          </a:prstGeom>
          <a:noFill/>
        </p:spPr>
      </p:pic>
      <p:pic>
        <p:nvPicPr>
          <p:cNvPr id="5" name="Picture 2" descr="NHS Lanarkshire"/>
          <p:cNvPicPr>
            <a:picLocks noChangeAspect="1" noChangeArrowheads="1"/>
          </p:cNvPicPr>
          <p:nvPr/>
        </p:nvPicPr>
        <p:blipFill>
          <a:blip r:embed="rId3" cstate="print"/>
          <a:srcRect/>
          <a:stretch>
            <a:fillRect/>
          </a:stretch>
        </p:blipFill>
        <p:spPr bwMode="auto">
          <a:xfrm>
            <a:off x="395536" y="5661248"/>
            <a:ext cx="1449392" cy="1008112"/>
          </a:xfrm>
          <a:prstGeom prst="rect">
            <a:avLst/>
          </a:prstGeom>
          <a:noFill/>
          <a:ln w="9525">
            <a:noFill/>
            <a:miter lim="800000"/>
            <a:headEnd/>
            <a:tailEnd/>
          </a:ln>
        </p:spPr>
      </p:pic>
      <p:pic>
        <p:nvPicPr>
          <p:cNvPr id="6" name="Picture 1" descr="Description: cid:image001.png@01D159D9.8C786210"/>
          <p:cNvPicPr>
            <a:picLocks noChangeAspect="1" noChangeArrowheads="1"/>
          </p:cNvPicPr>
          <p:nvPr/>
        </p:nvPicPr>
        <p:blipFill>
          <a:blip r:embed="rId4" cstate="print"/>
          <a:srcRect/>
          <a:stretch>
            <a:fillRect/>
          </a:stretch>
        </p:blipFill>
        <p:spPr bwMode="auto">
          <a:xfrm>
            <a:off x="2051720" y="5877272"/>
            <a:ext cx="3371850" cy="647700"/>
          </a:xfrm>
          <a:prstGeom prst="rect">
            <a:avLst/>
          </a:prstGeom>
          <a:noFill/>
          <a:ln w="9525">
            <a:noFill/>
            <a:miter lim="800000"/>
            <a:headEnd/>
            <a:tailEnd/>
          </a:ln>
        </p:spPr>
      </p:pic>
      <p:pic>
        <p:nvPicPr>
          <p:cNvPr id="8" name="Picture 2" descr="SLHSCP_logo_strapline_WEB"/>
          <p:cNvPicPr>
            <a:picLocks noChangeAspect="1" noChangeArrowheads="1"/>
          </p:cNvPicPr>
          <p:nvPr/>
        </p:nvPicPr>
        <p:blipFill>
          <a:blip r:embed="rId5" cstate="print"/>
          <a:srcRect/>
          <a:stretch>
            <a:fillRect/>
          </a:stretch>
        </p:blipFill>
        <p:spPr bwMode="auto">
          <a:xfrm>
            <a:off x="5724128" y="5805264"/>
            <a:ext cx="3162300" cy="895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Principles of Home First Approach</a:t>
            </a:r>
            <a:r>
              <a:rPr lang="en-GB" dirty="0" smtClean="0"/>
              <a:t/>
            </a:r>
            <a:br>
              <a:rPr lang="en-GB" dirty="0" smtClean="0"/>
            </a:br>
            <a:endParaRPr lang="en-GB" dirty="0"/>
          </a:p>
        </p:txBody>
      </p:sp>
      <p:sp>
        <p:nvSpPr>
          <p:cNvPr id="3" name="Content Placeholder 2"/>
          <p:cNvSpPr>
            <a:spLocks noGrp="1"/>
          </p:cNvSpPr>
          <p:nvPr>
            <p:ph idx="1"/>
          </p:nvPr>
        </p:nvSpPr>
        <p:spPr/>
        <p:txBody>
          <a:bodyPr>
            <a:normAutofit/>
          </a:bodyPr>
          <a:lstStyle/>
          <a:p>
            <a:pPr lvl="0"/>
            <a:r>
              <a:rPr lang="en-GB" dirty="0" smtClean="0"/>
              <a:t>Set minimum discharge goals on day 1</a:t>
            </a:r>
          </a:p>
          <a:p>
            <a:pPr lvl="0"/>
            <a:r>
              <a:rPr lang="en-GB" b="1" dirty="0" smtClean="0"/>
              <a:t>Each board round – ask why this person requiring acute care ? is there any other place this intervention could be delivered to enhance the person’s experience.</a:t>
            </a:r>
            <a:endParaRPr lang="en-GB" dirty="0" smtClean="0"/>
          </a:p>
          <a:p>
            <a:pPr lvl="0"/>
            <a:r>
              <a:rPr lang="en-GB" dirty="0" smtClean="0"/>
              <a:t>Full team should be focused on achieving these goals – this included patients and family</a:t>
            </a:r>
          </a:p>
          <a:p>
            <a:pPr lvl="0"/>
            <a:r>
              <a:rPr lang="en-GB" dirty="0" smtClean="0"/>
              <a:t>Ensure AHP guidance for improving functioning are carried out throughout 24 hours – enablement approach</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Principles of Home First Approach</a:t>
            </a:r>
            <a:endParaRPr lang="en-GB" dirty="0"/>
          </a:p>
        </p:txBody>
      </p:sp>
      <p:sp>
        <p:nvSpPr>
          <p:cNvPr id="3" name="Content Placeholder 2"/>
          <p:cNvSpPr>
            <a:spLocks noGrp="1"/>
          </p:cNvSpPr>
          <p:nvPr>
            <p:ph idx="1"/>
          </p:nvPr>
        </p:nvSpPr>
        <p:spPr/>
        <p:txBody>
          <a:bodyPr/>
          <a:lstStyle/>
          <a:p>
            <a:pPr lvl="0"/>
            <a:r>
              <a:rPr lang="en-GB" dirty="0" smtClean="0"/>
              <a:t>Ensure team identify support needs and ensure these have been addressed prior to patient completing the acute phase of their care</a:t>
            </a:r>
          </a:p>
          <a:p>
            <a:pPr lvl="0"/>
            <a:r>
              <a:rPr lang="en-GB" smtClean="0"/>
              <a:t>The </a:t>
            </a:r>
            <a:r>
              <a:rPr lang="en-GB" dirty="0" smtClean="0"/>
              <a:t>MDT need to include – OT. PT, ward nurse, DF, ACE nurse, community representative if available. </a:t>
            </a:r>
            <a:r>
              <a:rPr lang="en-GB" b="1" dirty="0" smtClean="0"/>
              <a:t>– its important to allow these individual to develop as a team.</a:t>
            </a:r>
            <a:endParaRPr lang="en-GB" dirty="0" smtClean="0"/>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Benefits</a:t>
            </a:r>
            <a:endParaRPr lang="en-GB" dirty="0"/>
          </a:p>
        </p:txBody>
      </p:sp>
      <p:pic>
        <p:nvPicPr>
          <p:cNvPr id="4" name="Content Placeholder 3"/>
          <p:cNvPicPr>
            <a:picLocks noGrp="1"/>
          </p:cNvPicPr>
          <p:nvPr>
            <p:ph idx="1"/>
          </p:nvPr>
        </p:nvPicPr>
        <p:blipFill rotWithShape="1">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l="28270" t="39820" r="41452" b="20485"/>
          <a:stretch/>
        </p:blipFill>
        <p:spPr bwMode="auto">
          <a:xfrm>
            <a:off x="1475656" y="2132856"/>
            <a:ext cx="5832648" cy="3744415"/>
          </a:xfrm>
          <a:prstGeom prst="rect">
            <a:avLst/>
          </a:prstGeom>
          <a:ln>
            <a:noFill/>
          </a:ln>
          <a:extLst>
            <a:ext uri="{53640926-AAD7-44D8-BBD7-CCE9431645EC}">
              <a14:shadowObscured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lstStyle/>
          <a:p>
            <a:pPr algn="ctr"/>
            <a:r>
              <a:rPr lang="en-GB" dirty="0" smtClean="0"/>
              <a:t>Benefits</a:t>
            </a:r>
            <a:endParaRPr lang="en-GB" dirty="0"/>
          </a:p>
        </p:txBody>
      </p:sp>
      <p:sp>
        <p:nvSpPr>
          <p:cNvPr id="3" name="Content Placeholder 2"/>
          <p:cNvSpPr>
            <a:spLocks noGrp="1"/>
          </p:cNvSpPr>
          <p:nvPr>
            <p:ph idx="1"/>
          </p:nvPr>
        </p:nvSpPr>
        <p:spPr>
          <a:xfrm>
            <a:off x="539552" y="1556792"/>
            <a:ext cx="8229600" cy="4389120"/>
          </a:xfrm>
        </p:spPr>
        <p:txBody>
          <a:bodyPr/>
          <a:lstStyle/>
          <a:p>
            <a:r>
              <a:rPr lang="en-GB" dirty="0" smtClean="0"/>
              <a:t>Encourages health and social services to work together for the best outcomes and experiences for individuals through joint approaches</a:t>
            </a:r>
          </a:p>
          <a:p>
            <a:r>
              <a:rPr lang="en-GB" dirty="0" smtClean="0"/>
              <a:t>Improves system flow by enabling patients to access urgent care at the time they need it</a:t>
            </a:r>
          </a:p>
          <a:p>
            <a:r>
              <a:rPr lang="en-GB" dirty="0" smtClean="0"/>
              <a:t>Sharing responsibility, risks and skills across partners leads to innovative and creative solutions that deliver safe, effective care and support</a:t>
            </a:r>
          </a:p>
          <a:p>
            <a:endParaRPr lang="en-GB" dirty="0" smtClean="0"/>
          </a:p>
          <a:p>
            <a:endParaRPr lang="en-GB" dirty="0" smtClean="0"/>
          </a:p>
          <a:p>
            <a:endParaRPr lang="en-GB" dirty="0"/>
          </a:p>
        </p:txBody>
      </p:sp>
      <p:pic>
        <p:nvPicPr>
          <p:cNvPr id="4" name="Picture 2" descr="NHS Lanarkshire"/>
          <p:cNvPicPr>
            <a:picLocks noChangeAspect="1" noChangeArrowheads="1"/>
          </p:cNvPicPr>
          <p:nvPr/>
        </p:nvPicPr>
        <p:blipFill>
          <a:blip r:embed="rId2" cstate="print"/>
          <a:srcRect/>
          <a:stretch>
            <a:fillRect/>
          </a:stretch>
        </p:blipFill>
        <p:spPr bwMode="auto">
          <a:xfrm>
            <a:off x="323528" y="5906394"/>
            <a:ext cx="1368152" cy="951606"/>
          </a:xfrm>
          <a:prstGeom prst="rect">
            <a:avLst/>
          </a:prstGeom>
          <a:noFill/>
          <a:ln w="9525">
            <a:noFill/>
            <a:miter lim="800000"/>
            <a:headEnd/>
            <a:tailEnd/>
          </a:ln>
        </p:spPr>
      </p:pic>
      <p:pic>
        <p:nvPicPr>
          <p:cNvPr id="5" name="Picture 1" descr="Description: cid:image001.png@01D159D9.8C786210"/>
          <p:cNvPicPr>
            <a:picLocks noChangeAspect="1" noChangeArrowheads="1"/>
          </p:cNvPicPr>
          <p:nvPr/>
        </p:nvPicPr>
        <p:blipFill>
          <a:blip r:embed="rId3" cstate="print"/>
          <a:srcRect/>
          <a:stretch>
            <a:fillRect/>
          </a:stretch>
        </p:blipFill>
        <p:spPr bwMode="auto">
          <a:xfrm>
            <a:off x="2267744" y="6021288"/>
            <a:ext cx="3240360" cy="622442"/>
          </a:xfrm>
          <a:prstGeom prst="rect">
            <a:avLst/>
          </a:prstGeom>
          <a:noFill/>
          <a:ln w="9525">
            <a:noFill/>
            <a:miter lim="800000"/>
            <a:headEnd/>
            <a:tailEnd/>
          </a:ln>
        </p:spPr>
      </p:pic>
      <p:pic>
        <p:nvPicPr>
          <p:cNvPr id="6" name="Picture 2" descr="SLHSCP_logo_strapline_WEB"/>
          <p:cNvPicPr>
            <a:picLocks noChangeAspect="1" noChangeArrowheads="1"/>
          </p:cNvPicPr>
          <p:nvPr/>
        </p:nvPicPr>
        <p:blipFill>
          <a:blip r:embed="rId4" cstate="print"/>
          <a:srcRect/>
          <a:stretch>
            <a:fillRect/>
          </a:stretch>
        </p:blipFill>
        <p:spPr bwMode="auto">
          <a:xfrm>
            <a:off x="6012160" y="5949280"/>
            <a:ext cx="2880320" cy="8155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218</TotalTime>
  <Words>338</Words>
  <Application>Microsoft Office PowerPoint</Application>
  <PresentationFormat>On-screen Show (4:3)</PresentationFormat>
  <Paragraphs>38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Home First </vt:lpstr>
      <vt:lpstr>Definition </vt:lpstr>
      <vt:lpstr> WHY Home First?????</vt:lpstr>
      <vt:lpstr>Otherwise known as.........</vt:lpstr>
      <vt:lpstr>Home First Approach </vt:lpstr>
      <vt:lpstr>Principles of Home First Approach </vt:lpstr>
      <vt:lpstr>Principles of Home First Approach</vt:lpstr>
      <vt:lpstr>Benefits</vt:lpstr>
      <vt:lpstr>Benefits</vt:lpstr>
    </vt:vector>
  </TitlesOfParts>
  <Company>NHS Lanarkshire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 First</dc:title>
  <dc:creator>raecl</dc:creator>
  <cp:lastModifiedBy>hazeld03</cp:lastModifiedBy>
  <cp:revision>23</cp:revision>
  <dcterms:created xsi:type="dcterms:W3CDTF">2017-07-21T13:46:16Z</dcterms:created>
  <dcterms:modified xsi:type="dcterms:W3CDTF">2018-06-20T06:45:19Z</dcterms:modified>
</cp:coreProperties>
</file>