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292" r:id="rId4"/>
    <p:sldId id="291" r:id="rId5"/>
    <p:sldId id="284" r:id="rId6"/>
    <p:sldId id="265" r:id="rId7"/>
    <p:sldId id="263" r:id="rId8"/>
    <p:sldId id="260" r:id="rId9"/>
    <p:sldId id="295" r:id="rId10"/>
    <p:sldId id="294" r:id="rId11"/>
    <p:sldId id="290" r:id="rId12"/>
    <p:sldId id="268" r:id="rId13"/>
    <p:sldId id="267" r:id="rId14"/>
    <p:sldId id="280" r:id="rId15"/>
    <p:sldId id="266" r:id="rId16"/>
    <p:sldId id="288" r:id="rId17"/>
    <p:sldId id="289" r:id="rId18"/>
    <p:sldId id="261" r:id="rId19"/>
    <p:sldId id="262" r:id="rId20"/>
    <p:sldId id="297" r:id="rId21"/>
    <p:sldId id="298" r:id="rId22"/>
    <p:sldId id="257" r:id="rId23"/>
    <p:sldId id="296" r:id="rId24"/>
    <p:sldId id="264" r:id="rId2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665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02AB9-FC80-484E-BF46-951B83F5CF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368F2-1929-4195-915A-39F4321E11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E53C7-D01F-4826-A16F-62334791944C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0977-8AB1-4C70-AA00-9EF6CC777B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4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</a:t>
            </a:r>
            <a:r>
              <a:rPr lang="en-GB" baseline="0" dirty="0" smtClean="0"/>
              <a:t> to the 90s for a quick reminisce.  </a:t>
            </a:r>
            <a:r>
              <a:rPr lang="en-GB" baseline="0" dirty="0" err="1" smtClean="0"/>
              <a:t>U</a:t>
            </a:r>
            <a:r>
              <a:rPr lang="en-GB" dirty="0" err="1" smtClean="0"/>
              <a:t>ni</a:t>
            </a:r>
            <a:r>
              <a:rPr lang="en-GB" dirty="0" smtClean="0"/>
              <a:t> days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Lots of</a:t>
            </a:r>
            <a:r>
              <a:rPr lang="en-GB" baseline="0" dirty="0" smtClean="0"/>
              <a:t> </a:t>
            </a:r>
            <a:r>
              <a:rPr lang="en-GB" dirty="0" smtClean="0"/>
              <a:t>changes,</a:t>
            </a:r>
            <a:r>
              <a:rPr lang="en-GB" baseline="0" dirty="0" smtClean="0"/>
              <a:t> not all positive – hip fracture stats.....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25 years</a:t>
            </a:r>
            <a:r>
              <a:rPr lang="en-GB" baseline="0" dirty="0" smtClean="0"/>
              <a:t> - 9125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Scottish</a:t>
            </a:r>
            <a:r>
              <a:rPr lang="en-GB" baseline="0" dirty="0" smtClean="0"/>
              <a:t> Needs Assessment Programme Sept 1997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Functional implication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treat elderly</a:t>
            </a:r>
            <a:r>
              <a:rPr lang="en-GB" baseline="0" dirty="0" smtClean="0"/>
              <a:t> pts as if they have all the time in the world but they are the ones with less time.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Beds are not capacity, too often they are places where patients spend their time waiting for things to happen.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Standard 8: Mobilisation has begun by the end of the first day after surgery and every patient are physiotherapy assessment by end of day two. 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Standard 9: All patients with a hip fracture have an Occupational Therapy (OT) assessment by the end of day three following admission to ward.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Watch</a:t>
            </a:r>
            <a:r>
              <a:rPr lang="en-GB" baseline="0" dirty="0" smtClean="0"/>
              <a:t> the video and take note of the number of days each person has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Beds are not capacity, too often they are places where patients spend their time waiting for things to happen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977-8AB1-4C70-AA00-9EF6CC777B6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28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3C9346-B43D-49B7-9212-FEB0759B9622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3B83B0-B724-42DD-B1B3-D78CF8E5D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285624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	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3326527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“When Days Were Hip” </a:t>
            </a:r>
          </a:p>
          <a:p>
            <a:pPr algn="ctr"/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800" dirty="0" smtClean="0">
                <a:latin typeface="Arial" pitchFamily="34" charset="0"/>
                <a:cs typeface="Arial" pitchFamily="34" charset="0"/>
              </a:rPr>
              <a:t>Clare Rae –Head of Physiotherapy, NHS Lanarkshire</a:t>
            </a:r>
          </a:p>
          <a:p>
            <a:pPr algn="ctr"/>
            <a:r>
              <a:rPr lang="en-GB" sz="1800" dirty="0" smtClean="0">
                <a:latin typeface="Arial" pitchFamily="34" charset="0"/>
                <a:cs typeface="Arial" pitchFamily="34" charset="0"/>
              </a:rPr>
              <a:t>Gillian Walker - Occupational Therapy Team Lead, Royal Infirmary Edinburgh </a:t>
            </a: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7638"/>
            <a:ext cx="5520285" cy="43015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208912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50912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Professor Brian Dolan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3630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3630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36307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040560" cy="48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Patient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Reduce harm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Reduce length of stay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Empower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Increase Dignity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Psychological/mind set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Maintain functional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independence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Benefits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484784"/>
            <a:ext cx="41044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Staff/organisation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GB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Reduce length of stay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Improve flow, reduce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boarding, late night transfers,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pre noon discharges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Improve safety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Reduce laundry costs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In line with 6EA ongoing work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Reduce complaints</a:t>
            </a:r>
          </a:p>
          <a:p>
            <a:pPr>
              <a:buClr>
                <a:schemeClr val="bg2">
                  <a:lumMod val="50000"/>
                </a:schemeClr>
              </a:buClr>
              <a:buFont typeface="Lucida Sans Unicode" pitchFamily="34" charset="0"/>
              <a:buChar char="‣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Reduce burden on Social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Services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Meet Government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536504" cy="6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170579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Makes visible any delays in the patients journey through the system.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#Red2Green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2048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50040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First ward/board round starts with all pts marked red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Ward/board round should identify how to progress the pts day to green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If red, MDT make effort to resolve problem in real time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Record red and green in visual manner on board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At end of each week top 5 constraints should be considered by senior operational managers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Actioning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red2green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gillian.e.walker\AppData\Local\Microsoft\Windows\Temporary Internet Files\Content.Outlook\H8SVKV3B\FullSizeRender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463007"/>
            <a:ext cx="7143750" cy="197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 – Senior Review.  All pts have a senior review by midday to make management and discharge decision</a:t>
            </a:r>
          </a:p>
          <a:p>
            <a:r>
              <a:rPr lang="en-GB" dirty="0" smtClean="0"/>
              <a:t>A – All pts will have an expected date of discharge and clinical criteria for DC </a:t>
            </a:r>
          </a:p>
          <a:p>
            <a:r>
              <a:rPr lang="en-GB" dirty="0" smtClean="0"/>
              <a:t>F – Flow of pts will commence at the earliest opportunity</a:t>
            </a:r>
          </a:p>
          <a:p>
            <a:r>
              <a:rPr lang="en-GB" dirty="0" smtClean="0"/>
              <a:t>E – Early discharge.  33% of pts will be discharged from inpatient base by midday</a:t>
            </a:r>
          </a:p>
          <a:p>
            <a:r>
              <a:rPr lang="en-GB" dirty="0" smtClean="0"/>
              <a:t>R – Review.  A systematic MTD review of pts with extended LOS with a clear home first mindset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SAFER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61" b="-2606"/>
          <a:stretch/>
        </p:blipFill>
        <p:spPr bwMode="auto">
          <a:xfrm>
            <a:off x="1259633" y="1700808"/>
            <a:ext cx="64087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Time is most important currency in healthcare </a:t>
            </a:r>
          </a:p>
          <a:p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Some – is not a number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Soon/ongoing – is not a time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date of d/c not </a:t>
            </a:r>
            <a:r>
              <a:rPr lang="en-GB" u="sng" dirty="0" smtClean="0">
                <a:latin typeface="Arial" pitchFamily="34" charset="0"/>
                <a:cs typeface="Arial" pitchFamily="34" charset="0"/>
              </a:rPr>
              <a:t>estimated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date of discharge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Time in Healthcare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7281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“Hip fracture injury is set to increase in number by approximately 50% in the next 17 years” – Graeme Holt </a:t>
            </a:r>
          </a:p>
          <a:p>
            <a:pPr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756862" cy="506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The 90s – 25 years!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1027" name="Picture 3" descr="H:\Presentations\snic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2037890" cy="2265068"/>
          </a:xfrm>
          <a:prstGeom prst="rect">
            <a:avLst/>
          </a:prstGeom>
          <a:noFill/>
        </p:spPr>
      </p:pic>
      <p:pic>
        <p:nvPicPr>
          <p:cNvPr id="1028" name="Picture 4" descr="C:\Users\gillian.e.walker\AppData\Local\Microsoft\Windows\Temporary Internet Files\Content.Outlook\U1DF74AN\image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1872208" cy="2562115"/>
          </a:xfrm>
          <a:prstGeom prst="rect">
            <a:avLst/>
          </a:prstGeom>
          <a:noFill/>
        </p:spPr>
      </p:pic>
      <p:pic>
        <p:nvPicPr>
          <p:cNvPr id="1029" name="Picture 5" descr="C:\Users\gillian.e.walker\AppData\Local\Microsoft\Windows\Temporary Internet Files\Content.Outlook\U1DF74AN\FullSizeRender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84984"/>
            <a:ext cx="2671675" cy="2016224"/>
          </a:xfrm>
          <a:prstGeom prst="rect">
            <a:avLst/>
          </a:prstGeom>
          <a:noFill/>
        </p:spPr>
      </p:pic>
      <p:pic>
        <p:nvPicPr>
          <p:cNvPr id="1032" name="Picture 8" descr="C:\Users\gillian.e.walker\AppData\Local\Microsoft\Windows\Temporary Internet Files\Content.Outlook\U1DF74AN\FullSizeRender (6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12776"/>
            <a:ext cx="2880320" cy="1866448"/>
          </a:xfrm>
          <a:prstGeom prst="rect">
            <a:avLst/>
          </a:prstGeom>
          <a:noFill/>
        </p:spPr>
      </p:pic>
      <p:pic>
        <p:nvPicPr>
          <p:cNvPr id="4" name="Picture 4" descr="C:\Users\gillian.e.walker\AppData\Local\Microsoft\Windows\Temporary Internet Files\Content.Outlook\80VOEPOY\FullSizeRender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573016"/>
            <a:ext cx="1872208" cy="2621733"/>
          </a:xfrm>
          <a:prstGeom prst="rect">
            <a:avLst/>
          </a:prstGeom>
          <a:noFill/>
        </p:spPr>
      </p:pic>
      <p:pic>
        <p:nvPicPr>
          <p:cNvPr id="1030" name="Picture 6" descr="C:\Users\gillian.e.walker\AppData\Local\Microsoft\Windows\Temporary Internet Files\Content.Outlook\80VOEPOY\FullSizeRender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3" y="4293096"/>
            <a:ext cx="2304256" cy="139890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Scottish hip fracture audit began in 1993 in 4 hospitals</a:t>
            </a:r>
          </a:p>
          <a:p>
            <a:pPr marL="109728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 1994, 5400 people aged 55 and over fractured a hip in Scotland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rise has resulted in more than 8000 each year in the over 50s </a:t>
            </a:r>
          </a:p>
          <a:p>
            <a:pPr marL="109728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9125 days of hip fracture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en-GB" dirty="0">
                <a:latin typeface="Arial" pitchFamily="34" charset="0"/>
                <a:cs typeface="Arial" pitchFamily="34" charset="0"/>
              </a:rPr>
              <a:t>per cent of people over 85 die within one year of hospital admission (Clark et al 2014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09728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Hip # is the commonest cause of injury related death in over 75’s – approx 7 in </a:t>
            </a:r>
            <a:r>
              <a:rPr lang="en-GB" smtClean="0">
                <a:latin typeface="Arial" pitchFamily="34" charset="0"/>
                <a:cs typeface="Arial" pitchFamily="34" charset="0"/>
              </a:rPr>
              <a:t>every 100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Only 50% return to their previous level of mobility</a:t>
            </a:r>
          </a:p>
          <a:p>
            <a:pPr marL="109728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Mortality Rates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Access targets are about time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Waiting lists are measured in time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Harm is frequently caused as a consequence of time ill spent 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Need for change &amp; earlier intervention - hip fracture standards 2018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Time in hospital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3"/>
              </a:rPr>
              <a:t>https://vimeo.com/228562447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#Last1000days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If you had 1000 days left, how many of them would you choose to spend in hospital? 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personal experience have you had related to waiting as a patient/relative?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Last1000days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 algn="ctr">
              <a:buNone/>
            </a:pPr>
            <a:r>
              <a:rPr lang="en-GB" sz="8000" dirty="0" smtClean="0"/>
              <a:t>“</a:t>
            </a:r>
            <a:r>
              <a:rPr lang="en-GB" sz="6600" dirty="0" smtClean="0"/>
              <a:t>Patient’s time</a:t>
            </a:r>
            <a:r>
              <a:rPr lang="en-GB" sz="8000" dirty="0" smtClean="0"/>
              <a:t>”</a:t>
            </a:r>
            <a:endParaRPr lang="en-GB" sz="8000" dirty="0" smtClean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en-GB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is the most important currency in healthcare?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62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1126</TotalTime>
  <Words>640</Words>
  <Application>Microsoft Office PowerPoint</Application>
  <PresentationFormat>On-screen Show (4:3)</PresentationFormat>
  <Paragraphs>133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       </vt:lpstr>
      <vt:lpstr>Slide 2</vt:lpstr>
      <vt:lpstr>The 90s – 25 years!</vt:lpstr>
      <vt:lpstr>9125 days of hip fracture</vt:lpstr>
      <vt:lpstr>Mortality Rates</vt:lpstr>
      <vt:lpstr>Time in hospital</vt:lpstr>
      <vt:lpstr>#Last1000days </vt:lpstr>
      <vt:lpstr>#Last1000days</vt:lpstr>
      <vt:lpstr>What is the most important currency in healthcare?</vt:lpstr>
      <vt:lpstr>Slide 10</vt:lpstr>
      <vt:lpstr>Slide 11</vt:lpstr>
      <vt:lpstr>Slide 12</vt:lpstr>
      <vt:lpstr>Slide 13</vt:lpstr>
      <vt:lpstr>Slide 14</vt:lpstr>
      <vt:lpstr>Slide 15</vt:lpstr>
      <vt:lpstr>Benefits</vt:lpstr>
      <vt:lpstr>Slide 17</vt:lpstr>
      <vt:lpstr>#Red2Green </vt:lpstr>
      <vt:lpstr>Actioning red2green </vt:lpstr>
      <vt:lpstr>SAFER</vt:lpstr>
      <vt:lpstr>Slide 21</vt:lpstr>
      <vt:lpstr>Time in Healthcare </vt:lpstr>
      <vt:lpstr>Slide 23</vt:lpstr>
      <vt:lpstr>Thank you!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#Last1000days   #Red2Green #EndPJparalysis</dc:title>
  <dc:creator>Gillian Walker</dc:creator>
  <cp:lastModifiedBy>hazeld03</cp:lastModifiedBy>
  <cp:revision>295</cp:revision>
  <dcterms:created xsi:type="dcterms:W3CDTF">2017-11-02T14:13:41Z</dcterms:created>
  <dcterms:modified xsi:type="dcterms:W3CDTF">2018-06-20T06:43:41Z</dcterms:modified>
</cp:coreProperties>
</file>